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44002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22363"/>
            <a:ext cx="108001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602038"/>
            <a:ext cx="108001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243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34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65125"/>
            <a:ext cx="310504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65125"/>
            <a:ext cx="913513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351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45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09739"/>
            <a:ext cx="124201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589464"/>
            <a:ext cx="124201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5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825625"/>
            <a:ext cx="612009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825625"/>
            <a:ext cx="612009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0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65126"/>
            <a:ext cx="12420184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681163"/>
            <a:ext cx="60919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505075"/>
            <a:ext cx="6091965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681163"/>
            <a:ext cx="61219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505075"/>
            <a:ext cx="612196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86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21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22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87426"/>
            <a:ext cx="72901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375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87426"/>
            <a:ext cx="729010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56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65126"/>
            <a:ext cx="1242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825625"/>
            <a:ext cx="12420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9781A-F177-450C-83C3-6FEB62487AE6}" type="datetimeFigureOut">
              <a:rPr lang="zh-CN" altLang="en-US" smtClean="0"/>
              <a:t>2022-12-13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356351"/>
            <a:ext cx="486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60A8D-B97F-4DD4-B9FC-94B89C70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77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26" Type="http://schemas.openxmlformats.org/officeDocument/2006/relationships/image" Target="../media/image15.png"/><Relationship Id="rId39" Type="http://schemas.openxmlformats.org/officeDocument/2006/relationships/image" Target="../media/image27.png"/><Relationship Id="rId21" Type="http://schemas.openxmlformats.org/officeDocument/2006/relationships/image" Target="../media/image11.png"/><Relationship Id="rId34" Type="http://schemas.openxmlformats.org/officeDocument/2006/relationships/image" Target="../media/image23.jpeg"/><Relationship Id="rId42" Type="http://schemas.openxmlformats.org/officeDocument/2006/relationships/image" Target="../media/image30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3.jpeg"/><Relationship Id="rId32" Type="http://schemas.openxmlformats.org/officeDocument/2006/relationships/image" Target="../media/image21.png"/><Relationship Id="rId37" Type="http://schemas.openxmlformats.org/officeDocument/2006/relationships/image" Target="../media/image26.png"/><Relationship Id="rId40" Type="http://schemas.openxmlformats.org/officeDocument/2006/relationships/image" Target="../media/image28.png"/><Relationship Id="rId45" Type="http://schemas.openxmlformats.org/officeDocument/2006/relationships/image" Target="../media/image33.png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28" Type="http://schemas.openxmlformats.org/officeDocument/2006/relationships/image" Target="../media/image17.png"/><Relationship Id="rId36" Type="http://schemas.openxmlformats.org/officeDocument/2006/relationships/image" Target="../media/image25.jpe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31" Type="http://schemas.openxmlformats.org/officeDocument/2006/relationships/image" Target="../media/image20.png"/><Relationship Id="rId44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Relationship Id="rId22" Type="http://schemas.openxmlformats.org/officeDocument/2006/relationships/image" Target="../media/image12.png"/><Relationship Id="rId27" Type="http://schemas.openxmlformats.org/officeDocument/2006/relationships/image" Target="../media/image16.png"/><Relationship Id="rId30" Type="http://schemas.openxmlformats.org/officeDocument/2006/relationships/image" Target="../media/image19.png"/><Relationship Id="rId35" Type="http://schemas.openxmlformats.org/officeDocument/2006/relationships/image" Target="../media/image24.png"/><Relationship Id="rId43" Type="http://schemas.openxmlformats.org/officeDocument/2006/relationships/image" Target="../media/image31.png"/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5" Type="http://schemas.openxmlformats.org/officeDocument/2006/relationships/image" Target="../media/image14.png"/><Relationship Id="rId33" Type="http://schemas.openxmlformats.org/officeDocument/2006/relationships/image" Target="../media/image22.png"/><Relationship Id="rId38" Type="http://schemas.openxmlformats.org/officeDocument/2006/relationships/hyperlink" Target="https://github.com/1989chenguo/FUSO.git" TargetMode="External"/><Relationship Id="rId20" Type="http://schemas.microsoft.com/office/2007/relationships/hdphoto" Target="../media/hdphoto9.wdp"/><Relationship Id="rId4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圆角矩形 1">
            <a:extLst>
              <a:ext uri="{FF2B5EF4-FFF2-40B4-BE49-F238E27FC236}">
                <a16:creationId xmlns:a16="http://schemas.microsoft.com/office/drawing/2014/main" id="{79EEAC63-5E6B-79FD-A7BE-AE89E5E7C23E}"/>
              </a:ext>
            </a:extLst>
          </p:cNvPr>
          <p:cNvSpPr/>
          <p:nvPr/>
        </p:nvSpPr>
        <p:spPr>
          <a:xfrm>
            <a:off x="7931056" y="4892013"/>
            <a:ext cx="6260963" cy="1954422"/>
          </a:xfrm>
          <a:prstGeom prst="roundRect">
            <a:avLst>
              <a:gd name="adj" fmla="val 7044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 sz="11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351A058-288D-BC7F-F491-961AA3DBAF57}"/>
              </a:ext>
            </a:extLst>
          </p:cNvPr>
          <p:cNvGrpSpPr/>
          <p:nvPr/>
        </p:nvGrpSpPr>
        <p:grpSpPr>
          <a:xfrm>
            <a:off x="134984" y="1538542"/>
            <a:ext cx="7289964" cy="3780915"/>
            <a:chOff x="388624" y="1244090"/>
            <a:chExt cx="10464221" cy="538162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2E6B3F8-DB6A-916F-4E26-241B3C17AF52}"/>
                </a:ext>
              </a:extLst>
            </p:cNvPr>
            <p:cNvGrpSpPr/>
            <p:nvPr/>
          </p:nvGrpSpPr>
          <p:grpSpPr>
            <a:xfrm>
              <a:off x="414164" y="1244090"/>
              <a:ext cx="3479777" cy="5381625"/>
              <a:chOff x="7976298" y="1162049"/>
              <a:chExt cx="4112315" cy="5381625"/>
            </a:xfrm>
          </p:grpSpPr>
          <p:sp>
            <p:nvSpPr>
              <p:cNvPr id="5" name="圆角矩形 1">
                <a:extLst>
                  <a:ext uri="{FF2B5EF4-FFF2-40B4-BE49-F238E27FC236}">
                    <a16:creationId xmlns:a16="http://schemas.microsoft.com/office/drawing/2014/main" id="{EA32A278-1DCB-79BB-B85E-F7F65133C892}"/>
                  </a:ext>
                </a:extLst>
              </p:cNvPr>
              <p:cNvSpPr/>
              <p:nvPr/>
            </p:nvSpPr>
            <p:spPr>
              <a:xfrm>
                <a:off x="7976298" y="1162049"/>
                <a:ext cx="4112315" cy="5381625"/>
              </a:xfrm>
              <a:prstGeom prst="roundRect">
                <a:avLst>
                  <a:gd name="adj" fmla="val 7044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kumimoji="1" lang="zh-CN" altLang="en-US" sz="110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2D6998-1390-6EB5-77CA-7F602F4DED53}"/>
                  </a:ext>
                </a:extLst>
              </p:cNvPr>
              <p:cNvSpPr txBox="1"/>
              <p:nvPr/>
            </p:nvSpPr>
            <p:spPr>
              <a:xfrm>
                <a:off x="7976298" y="1189154"/>
                <a:ext cx="4112315" cy="39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"/>
                  </a:rPr>
                  <a:t>数据中心网络架构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0A7D04-5834-0D38-CDE1-EDC25E2DF89C}"/>
                </a:ext>
              </a:extLst>
            </p:cNvPr>
            <p:cNvGrpSpPr/>
            <p:nvPr/>
          </p:nvGrpSpPr>
          <p:grpSpPr>
            <a:xfrm>
              <a:off x="388624" y="1749993"/>
              <a:ext cx="3290966" cy="4820865"/>
              <a:chOff x="1207922" y="1216023"/>
              <a:chExt cx="8116103" cy="5193094"/>
            </a:xfrm>
          </p:grpSpPr>
          <p:pic>
            <p:nvPicPr>
              <p:cNvPr id="8" name="Picture 14" descr="查看源图像">
                <a:extLst>
                  <a:ext uri="{FF2B5EF4-FFF2-40B4-BE49-F238E27FC236}">
                    <a16:creationId xmlns:a16="http://schemas.microsoft.com/office/drawing/2014/main" id="{39E33112-B285-D86F-5612-FB8BC46DA2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16" b="98340" l="9818" r="8981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006" y="4910019"/>
                <a:ext cx="1207607" cy="1499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484DF6-73D5-F4A2-1423-3C9EC4ABC890}"/>
                  </a:ext>
                </a:extLst>
              </p:cNvPr>
              <p:cNvSpPr txBox="1"/>
              <p:nvPr/>
            </p:nvSpPr>
            <p:spPr>
              <a:xfrm>
                <a:off x="1270910" y="1692500"/>
                <a:ext cx="3095138" cy="660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 hangingPunct="0"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" panose="020B0604020202030204"/>
                  </a:rPr>
                  <a:t>对外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 panose="020B0604020202030204"/>
                </a:endParaRPr>
              </a:p>
              <a:p>
                <a:pPr algn="ctr" hangingPunct="0"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" panose="020B0604020202030204"/>
                  </a:rPr>
                  <a:t>网络传输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9B6B8D-98F5-3548-9B26-A52DED1A9AF2}"/>
                  </a:ext>
                </a:extLst>
              </p:cNvPr>
              <p:cNvSpPr txBox="1"/>
              <p:nvPr/>
            </p:nvSpPr>
            <p:spPr>
              <a:xfrm>
                <a:off x="1207922" y="3387825"/>
                <a:ext cx="3095134" cy="660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 hangingPunct="0"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" panose="020B0604020202030204"/>
                  </a:rPr>
                  <a:t>内网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 panose="020B0604020202030204"/>
                </a:endParaRPr>
              </a:p>
              <a:p>
                <a:pPr algn="ctr" hangingPunct="0"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" panose="020B0604020202030204"/>
                  </a:rPr>
                  <a:t>高速互连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906A000-A54E-B229-F8E5-B3648E06673A}"/>
                  </a:ext>
                </a:extLst>
              </p:cNvPr>
              <p:cNvSpPr txBox="1"/>
              <p:nvPr/>
            </p:nvSpPr>
            <p:spPr>
              <a:xfrm>
                <a:off x="1270910" y="5362179"/>
                <a:ext cx="3032143" cy="660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 hangingPunct="0"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" panose="020B0604020202030204"/>
                  </a:rPr>
                  <a:t>端侧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 panose="020B0604020202030204"/>
                </a:endParaRPr>
              </a:p>
              <a:p>
                <a:pPr algn="ctr" hangingPunct="0"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" panose="020B0604020202030204"/>
                  </a:rPr>
                  <a:t>资源接入</a:t>
                </a: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0C322736-B811-ADD7-2B6E-73CE7786F194}"/>
                  </a:ext>
                </a:extLst>
              </p:cNvPr>
              <p:cNvGrpSpPr/>
              <p:nvPr/>
            </p:nvGrpSpPr>
            <p:grpSpPr>
              <a:xfrm>
                <a:off x="4945842" y="4890037"/>
                <a:ext cx="2505557" cy="1340700"/>
                <a:chOff x="4378240" y="4530175"/>
                <a:chExt cx="3500383" cy="2247524"/>
              </a:xfrm>
            </p:grpSpPr>
            <p:sp>
              <p:nvSpPr>
                <p:cNvPr id="63" name="矩形: 圆角 62">
                  <a:extLst>
                    <a:ext uri="{FF2B5EF4-FFF2-40B4-BE49-F238E27FC236}">
                      <a16:creationId xmlns:a16="http://schemas.microsoft.com/office/drawing/2014/main" id="{7FEAFA45-4C39-55E3-2523-69E88AAA17CC}"/>
                    </a:ext>
                  </a:extLst>
                </p:cNvPr>
                <p:cNvSpPr/>
                <p:nvPr/>
              </p:nvSpPr>
              <p:spPr>
                <a:xfrm>
                  <a:off x="5165199" y="4530175"/>
                  <a:ext cx="2713424" cy="2247524"/>
                </a:xfrm>
                <a:prstGeom prst="roundRect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noAutofit/>
                </a:bodyPr>
                <a:lstStyle/>
                <a:p>
                  <a:pPr hangingPunct="0">
                    <a:defRPr/>
                  </a:pPr>
                  <a:endParaRPr lang="zh-CN" altLang="en-US" sz="1100" dirty="0">
                    <a:solidFill>
                      <a:srgbClr val="000000"/>
                    </a:solidFill>
                    <a:latin typeface="等线" panose="020F0502020204030204"/>
                    <a:ea typeface="等线" panose="02010600030101010101" pitchFamily="2" charset="-122"/>
                    <a:sym typeface="Helvetica" panose="020B0604020202030204"/>
                  </a:endParaRPr>
                </a:p>
              </p:txBody>
            </p:sp>
            <p:pic>
              <p:nvPicPr>
                <p:cNvPr id="64" name="Picture 6" descr="查看源图像">
                  <a:extLst>
                    <a:ext uri="{FF2B5EF4-FFF2-40B4-BE49-F238E27FC236}">
                      <a16:creationId xmlns:a16="http://schemas.microsoft.com/office/drawing/2014/main" id="{078E5578-5D5E-78C8-A229-9C509542C6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5386" l="3635" r="100000">
                              <a14:foregroundMark x1="46238" y1="52146" x2="21133" y2="77361"/>
                              <a14:foregroundMark x1="32206" y1="55365" x2="39814" y2="66953"/>
                              <a14:foregroundMark x1="60186" y1="46030" x2="61369" y2="3809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77554" y="4576993"/>
                  <a:ext cx="1634127" cy="12875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8" descr="查看源图像">
                  <a:extLst>
                    <a:ext uri="{FF2B5EF4-FFF2-40B4-BE49-F238E27FC236}">
                      <a16:creationId xmlns:a16="http://schemas.microsoft.com/office/drawing/2014/main" id="{7B63F355-B2A9-EB46-4E2B-43E824F44B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818" b="92969" l="1270" r="97656">
                              <a14:foregroundMark x1="34277" y1="20964" x2="55273" y2="70573"/>
                              <a14:foregroundMark x1="50098" y1="44531" x2="67383" y2="550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21912" y="5325626"/>
                  <a:ext cx="1347952" cy="10109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0" descr="查看源图像">
                  <a:extLst>
                    <a:ext uri="{FF2B5EF4-FFF2-40B4-BE49-F238E27FC236}">
                      <a16:creationId xmlns:a16="http://schemas.microsoft.com/office/drawing/2014/main" id="{7ED3E9BF-C923-9DE9-0089-1020618026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46822" y="5864505"/>
                  <a:ext cx="1110600" cy="7919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图片 66">
                  <a:extLst>
                    <a:ext uri="{FF2B5EF4-FFF2-40B4-BE49-F238E27FC236}">
                      <a16:creationId xmlns:a16="http://schemas.microsoft.com/office/drawing/2014/main" id="{D833A511-D286-51FD-58A4-43A60882F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38848" y="4820144"/>
                  <a:ext cx="777305" cy="777305"/>
                </a:xfrm>
                <a:prstGeom prst="rect">
                  <a:avLst/>
                </a:prstGeom>
              </p:spPr>
            </p:pic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06A43626-4DF1-F7ED-F216-6A0FDCAA73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8240" y="4695825"/>
                  <a:ext cx="830338" cy="367225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F4DFEDBC-970C-D5D2-773A-FB9501459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31209" y="6656451"/>
                  <a:ext cx="917040" cy="12124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</p:grpSp>
          <p:pic>
            <p:nvPicPr>
              <p:cNvPr id="13" name="Picture 14" descr="查看源图像">
                <a:extLst>
                  <a:ext uri="{FF2B5EF4-FFF2-40B4-BE49-F238E27FC236}">
                    <a16:creationId xmlns:a16="http://schemas.microsoft.com/office/drawing/2014/main" id="{C6CC63D9-58F8-9EA5-1917-2A818ADF7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16" b="98340" l="9818" r="8981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8284" y="4845743"/>
                <a:ext cx="1207607" cy="1499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4" descr="查看源图像">
                <a:extLst>
                  <a:ext uri="{FF2B5EF4-FFF2-40B4-BE49-F238E27FC236}">
                    <a16:creationId xmlns:a16="http://schemas.microsoft.com/office/drawing/2014/main" id="{9A3785C3-321F-0832-3DD9-1534DB918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16" b="98340" l="9818" r="8981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7473" y="4823038"/>
                <a:ext cx="1207607" cy="1499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查看源图像">
                <a:extLst>
                  <a:ext uri="{FF2B5EF4-FFF2-40B4-BE49-F238E27FC236}">
                    <a16:creationId xmlns:a16="http://schemas.microsoft.com/office/drawing/2014/main" id="{70F3C776-A410-CC71-83ED-A4E53D5B67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16" b="98340" l="9818" r="8981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2932" y="4645219"/>
                <a:ext cx="1207607" cy="1499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3848C1E-C484-C63A-FA17-4F2388949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98161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34632" y="1276532"/>
                <a:ext cx="985639" cy="399739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B46D96A5-1CF8-4254-C9BE-5323774EB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9896" b="93229" l="3711" r="94922">
                            <a14:foregroundMark x1="32422" y1="46094" x2="66602" y2="64844"/>
                            <a14:foregroundMark x1="39648" y1="78646" x2="73633" y2="70052"/>
                            <a14:foregroundMark x1="72461" y1="58333" x2="81250" y2="71875"/>
                            <a14:foregroundMark x1="72266" y1="48438" x2="74219" y2="46875"/>
                            <a14:foregroundMark x1="75586" y1="45313" x2="88086" y2="37500"/>
                            <a14:foregroundMark x1="24805" y1="44792" x2="45898" y2="44531"/>
                            <a14:foregroundMark x1="17188" y1="38281" x2="40625" y2="38281"/>
                            <a14:foregroundMark x1="45703" y1="38021" x2="58594" y2="38281"/>
                            <a14:foregroundMark x1="11523" y1="36719" x2="17969" y2="45313"/>
                            <a14:foregroundMark x1="61523" y1="38542" x2="62109" y2="41406"/>
                            <a14:foregroundMark x1="62695" y1="40885" x2="64258" y2="41667"/>
                            <a14:foregroundMark x1="54492" y1="36719" x2="56445" y2="36719"/>
                            <a14:foregroundMark x1="58398" y1="36979" x2="60938" y2="3671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40297" y="1216023"/>
                <a:ext cx="1242971" cy="556252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47D3B9F-E0F9-D6AF-5C5D-55B596C1D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586" b="96805" l="4327" r="95913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110004" y="1220218"/>
                <a:ext cx="1170957" cy="446763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BA95D52-BC57-A99C-2D02-B5C4F3A78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910" b="95495" l="5400" r="96800">
                            <a14:foregroundMark x1="93000" y1="84985" x2="93000" y2="849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339556" y="1249551"/>
                <a:ext cx="1073146" cy="426464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974C7A16-44BE-02B7-81D9-BC310CCAD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9467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542084" y="1264353"/>
                <a:ext cx="594706" cy="418792"/>
              </a:xfrm>
              <a:prstGeom prst="rect">
                <a:avLst/>
              </a:prstGeom>
            </p:spPr>
          </p:pic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7BA16F6B-052D-FCEF-6CAD-B6CEB13F3EC3}"/>
                  </a:ext>
                </a:extLst>
              </p:cNvPr>
              <p:cNvGrpSpPr/>
              <p:nvPr/>
            </p:nvGrpSpPr>
            <p:grpSpPr>
              <a:xfrm>
                <a:off x="4366049" y="1721244"/>
                <a:ext cx="4786902" cy="797669"/>
                <a:chOff x="3337607" y="2250430"/>
                <a:chExt cx="4786902" cy="797669"/>
              </a:xfrm>
            </p:grpSpPr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81AA95D1-33AD-EE61-F577-638A00C1B4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7607" y="2250430"/>
                  <a:ext cx="4786902" cy="797669"/>
                </a:xfrm>
                <a:prstGeom prst="rect">
                  <a:avLst/>
                </a:prstGeom>
              </p:spPr>
            </p:pic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D9DC9459-B600-B8E8-F04E-60A085A5F2EE}"/>
                    </a:ext>
                  </a:extLst>
                </p:cNvPr>
                <p:cNvSpPr txBox="1"/>
                <p:nvPr/>
              </p:nvSpPr>
              <p:spPr>
                <a:xfrm>
                  <a:off x="5033542" y="2567557"/>
                  <a:ext cx="2540374" cy="3775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t">
                  <a:spAutoFit/>
                </a:bodyPr>
                <a:lstStyle/>
                <a:p>
                  <a:pPr hangingPunct="0">
                    <a:defRPr/>
                  </a:pPr>
                  <a:r>
                    <a:rPr lang="en-US" altLang="zh-CN" sz="10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" panose="020B0604020202030204"/>
                    </a:rPr>
                    <a:t>Internet</a:t>
                  </a:r>
                  <a:endParaRPr lang="zh-CN" altLang="en-US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" panose="020B0604020202030204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DA458BF5-0D79-D1B4-FF99-3C67F39CDA9E}"/>
                  </a:ext>
                </a:extLst>
              </p:cNvPr>
              <p:cNvGrpSpPr/>
              <p:nvPr/>
            </p:nvGrpSpPr>
            <p:grpSpPr>
              <a:xfrm>
                <a:off x="4224213" y="2857694"/>
                <a:ext cx="4928737" cy="1539298"/>
                <a:chOff x="3099597" y="3452049"/>
                <a:chExt cx="4928737" cy="1539298"/>
              </a:xfrm>
            </p:grpSpPr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285F2A68-788E-698F-2317-538961661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5694" b="93506" l="10000" r="938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5655" y="3452049"/>
                  <a:ext cx="1077771" cy="719233"/>
                </a:xfrm>
                <a:prstGeom prst="rect">
                  <a:avLst/>
                </a:prstGeom>
              </p:spPr>
            </p:pic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5493B6CC-7E05-8184-5208-D24013B25B1D}"/>
                    </a:ext>
                  </a:extLst>
                </p:cNvPr>
                <p:cNvGrpSpPr/>
                <p:nvPr/>
              </p:nvGrpSpPr>
              <p:grpSpPr>
                <a:xfrm>
                  <a:off x="3099597" y="4344828"/>
                  <a:ext cx="2441800" cy="646519"/>
                  <a:chOff x="3382214" y="3841626"/>
                  <a:chExt cx="2878050" cy="942130"/>
                </a:xfrm>
              </p:grpSpPr>
              <p:pic>
                <p:nvPicPr>
                  <p:cNvPr id="50" name="Picture 12" descr="查看源图像">
                    <a:extLst>
                      <a:ext uri="{FF2B5EF4-FFF2-40B4-BE49-F238E27FC236}">
                        <a16:creationId xmlns:a16="http://schemas.microsoft.com/office/drawing/2014/main" id="{95C81DB5-F289-5CD2-D5B2-86948B8EEE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08846" y="3841626"/>
                    <a:ext cx="994345" cy="3961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2" descr="查看源图像">
                    <a:extLst>
                      <a:ext uri="{FF2B5EF4-FFF2-40B4-BE49-F238E27FC236}">
                        <a16:creationId xmlns:a16="http://schemas.microsoft.com/office/drawing/2014/main" id="{12AFE892-CE51-8930-55A7-E80DA62D82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51145" y="3890944"/>
                    <a:ext cx="994345" cy="3961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2" descr="查看源图像">
                    <a:extLst>
                      <a:ext uri="{FF2B5EF4-FFF2-40B4-BE49-F238E27FC236}">
                        <a16:creationId xmlns:a16="http://schemas.microsoft.com/office/drawing/2014/main" id="{64817C18-1621-BBA8-74DB-186D5182F6D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82214" y="4501576"/>
                    <a:ext cx="872501" cy="2733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2" descr="查看源图像">
                    <a:extLst>
                      <a:ext uri="{FF2B5EF4-FFF2-40B4-BE49-F238E27FC236}">
                        <a16:creationId xmlns:a16="http://schemas.microsoft.com/office/drawing/2014/main" id="{427EDB05-8E31-8CBF-794D-DF45D802A4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51931" y="4510416"/>
                    <a:ext cx="872501" cy="2733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2" descr="查看源图像">
                    <a:extLst>
                      <a:ext uri="{FF2B5EF4-FFF2-40B4-BE49-F238E27FC236}">
                        <a16:creationId xmlns:a16="http://schemas.microsoft.com/office/drawing/2014/main" id="{720758CB-FC32-871B-F35A-003207B34D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87763" y="4500518"/>
                    <a:ext cx="872501" cy="2733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5" name="直接连接符 54">
                    <a:extLst>
                      <a:ext uri="{FF2B5EF4-FFF2-40B4-BE49-F238E27FC236}">
                        <a16:creationId xmlns:a16="http://schemas.microsoft.com/office/drawing/2014/main" id="{3B53B33D-D673-298E-6BC4-A2D99FE2AC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52691" y="4155344"/>
                    <a:ext cx="243403" cy="355072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56" name="直接连接符 55">
                    <a:extLst>
                      <a:ext uri="{FF2B5EF4-FFF2-40B4-BE49-F238E27FC236}">
                        <a16:creationId xmlns:a16="http://schemas.microsoft.com/office/drawing/2014/main" id="{D49CBBBF-C72E-18B1-E4B3-7250D28997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52691" y="4183423"/>
                    <a:ext cx="1519745" cy="347201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57" name="直接连接符 56">
                    <a:extLst>
                      <a:ext uri="{FF2B5EF4-FFF2-40B4-BE49-F238E27FC236}">
                        <a16:creationId xmlns:a16="http://schemas.microsoft.com/office/drawing/2014/main" id="{FE9C09DD-2AD1-9335-9D7F-719B8DB5BA5D}"/>
                      </a:ext>
                    </a:extLst>
                  </p:cNvPr>
                  <p:cNvCxnSpPr>
                    <a:cxnSpLocks/>
                    <a:stCxn id="53" idx="0"/>
                  </p:cNvCxnSpPr>
                  <p:nvPr/>
                </p:nvCxnSpPr>
                <p:spPr>
                  <a:xfrm flipH="1" flipV="1">
                    <a:off x="4156058" y="4155344"/>
                    <a:ext cx="632124" cy="355072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58" name="直接连接符 57">
                    <a:extLst>
                      <a:ext uri="{FF2B5EF4-FFF2-40B4-BE49-F238E27FC236}">
                        <a16:creationId xmlns:a16="http://schemas.microsoft.com/office/drawing/2014/main" id="{1D2D8B03-6C86-8B65-C7C8-F1D928468CF9}"/>
                      </a:ext>
                    </a:extLst>
                  </p:cNvPr>
                  <p:cNvCxnSpPr>
                    <a:cxnSpLocks/>
                    <a:stCxn id="54" idx="0"/>
                  </p:cNvCxnSpPr>
                  <p:nvPr/>
                </p:nvCxnSpPr>
                <p:spPr>
                  <a:xfrm flipH="1" flipV="1">
                    <a:off x="4181622" y="4135136"/>
                    <a:ext cx="1642392" cy="365382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59" name="直接连接符 58">
                    <a:extLst>
                      <a:ext uri="{FF2B5EF4-FFF2-40B4-BE49-F238E27FC236}">
                        <a16:creationId xmlns:a16="http://schemas.microsoft.com/office/drawing/2014/main" id="{56C765B2-9F60-62C9-063B-ECEA673B41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884606" y="4183423"/>
                    <a:ext cx="587830" cy="382141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3CE54680-644F-48AB-3510-5DFFC2DB2727}"/>
                      </a:ext>
                    </a:extLst>
                  </p:cNvPr>
                  <p:cNvCxnSpPr>
                    <a:cxnSpLocks/>
                    <a:stCxn id="54" idx="0"/>
                  </p:cNvCxnSpPr>
                  <p:nvPr/>
                </p:nvCxnSpPr>
                <p:spPr>
                  <a:xfrm flipH="1" flipV="1">
                    <a:off x="5491390" y="4182516"/>
                    <a:ext cx="332624" cy="318002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D95CAC3A-2DED-D821-90A6-E160E7BABD66}"/>
                    </a:ext>
                  </a:extLst>
                </p:cNvPr>
                <p:cNvGrpSpPr/>
                <p:nvPr/>
              </p:nvGrpSpPr>
              <p:grpSpPr>
                <a:xfrm>
                  <a:off x="5586534" y="4344828"/>
                  <a:ext cx="2441800" cy="646519"/>
                  <a:chOff x="3382214" y="3841626"/>
                  <a:chExt cx="2878050" cy="942130"/>
                </a:xfrm>
              </p:grpSpPr>
              <p:pic>
                <p:nvPicPr>
                  <p:cNvPr id="39" name="Picture 12" descr="查看源图像">
                    <a:extLst>
                      <a:ext uri="{FF2B5EF4-FFF2-40B4-BE49-F238E27FC236}">
                        <a16:creationId xmlns:a16="http://schemas.microsoft.com/office/drawing/2014/main" id="{7097DCF5-F6BA-7759-EEE9-D45FCB3CAE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08846" y="3841626"/>
                    <a:ext cx="994345" cy="3961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12" descr="查看源图像">
                    <a:extLst>
                      <a:ext uri="{FF2B5EF4-FFF2-40B4-BE49-F238E27FC236}">
                        <a16:creationId xmlns:a16="http://schemas.microsoft.com/office/drawing/2014/main" id="{05F69097-9472-BA71-5918-6BF1DF5A1AA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51143" y="3890944"/>
                    <a:ext cx="994345" cy="396185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</p:pic>
              <p:pic>
                <p:nvPicPr>
                  <p:cNvPr id="41" name="Picture 2" descr="查看源图像">
                    <a:extLst>
                      <a:ext uri="{FF2B5EF4-FFF2-40B4-BE49-F238E27FC236}">
                        <a16:creationId xmlns:a16="http://schemas.microsoft.com/office/drawing/2014/main" id="{5BABFED9-903B-9528-A904-ABE316C37A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82214" y="4501576"/>
                    <a:ext cx="872501" cy="2733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" name="Picture 2" descr="查看源图像">
                    <a:extLst>
                      <a:ext uri="{FF2B5EF4-FFF2-40B4-BE49-F238E27FC236}">
                        <a16:creationId xmlns:a16="http://schemas.microsoft.com/office/drawing/2014/main" id="{D2FA675F-3E39-03D2-65B7-BEEA36B56B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51931" y="4510416"/>
                    <a:ext cx="872501" cy="2733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2" descr="查看源图像">
                    <a:extLst>
                      <a:ext uri="{FF2B5EF4-FFF2-40B4-BE49-F238E27FC236}">
                        <a16:creationId xmlns:a16="http://schemas.microsoft.com/office/drawing/2014/main" id="{8398E803-4198-9E32-D913-1817E024FE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87763" y="4500518"/>
                    <a:ext cx="872501" cy="2733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44" name="直接连接符 43">
                    <a:extLst>
                      <a:ext uri="{FF2B5EF4-FFF2-40B4-BE49-F238E27FC236}">
                        <a16:creationId xmlns:a16="http://schemas.microsoft.com/office/drawing/2014/main" id="{3695F90D-E17D-10D9-7256-B4644ABB07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52691" y="4155344"/>
                    <a:ext cx="243403" cy="355072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45" name="直接连接符 44">
                    <a:extLst>
                      <a:ext uri="{FF2B5EF4-FFF2-40B4-BE49-F238E27FC236}">
                        <a16:creationId xmlns:a16="http://schemas.microsoft.com/office/drawing/2014/main" id="{4906454A-ED79-2C2F-850C-F2EE432036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52691" y="4183423"/>
                    <a:ext cx="1519745" cy="347201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46" name="直接连接符 45">
                    <a:extLst>
                      <a:ext uri="{FF2B5EF4-FFF2-40B4-BE49-F238E27FC236}">
                        <a16:creationId xmlns:a16="http://schemas.microsoft.com/office/drawing/2014/main" id="{EB8D465B-1455-358E-7406-9DE7EFDEBEDA}"/>
                      </a:ext>
                    </a:extLst>
                  </p:cNvPr>
                  <p:cNvCxnSpPr>
                    <a:cxnSpLocks/>
                    <a:stCxn id="42" idx="0"/>
                  </p:cNvCxnSpPr>
                  <p:nvPr/>
                </p:nvCxnSpPr>
                <p:spPr>
                  <a:xfrm flipH="1" flipV="1">
                    <a:off x="4156058" y="4155344"/>
                    <a:ext cx="632124" cy="355072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47" name="直接连接符 46">
                    <a:extLst>
                      <a:ext uri="{FF2B5EF4-FFF2-40B4-BE49-F238E27FC236}">
                        <a16:creationId xmlns:a16="http://schemas.microsoft.com/office/drawing/2014/main" id="{48A240F8-8CC5-9638-1945-B530076423B8}"/>
                      </a:ext>
                    </a:extLst>
                  </p:cNvPr>
                  <p:cNvCxnSpPr>
                    <a:cxnSpLocks/>
                    <a:stCxn id="43" idx="0"/>
                  </p:cNvCxnSpPr>
                  <p:nvPr/>
                </p:nvCxnSpPr>
                <p:spPr>
                  <a:xfrm flipH="1" flipV="1">
                    <a:off x="4181622" y="4135136"/>
                    <a:ext cx="1642392" cy="365382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48" name="直接连接符 47">
                    <a:extLst>
                      <a:ext uri="{FF2B5EF4-FFF2-40B4-BE49-F238E27FC236}">
                        <a16:creationId xmlns:a16="http://schemas.microsoft.com/office/drawing/2014/main" id="{84D81C64-0E7D-12B1-06E0-36A9C55FCD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884606" y="4183423"/>
                    <a:ext cx="587830" cy="382141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49" name="直接连接符 48">
                    <a:extLst>
                      <a:ext uri="{FF2B5EF4-FFF2-40B4-BE49-F238E27FC236}">
                        <a16:creationId xmlns:a16="http://schemas.microsoft.com/office/drawing/2014/main" id="{0B94E0F2-486E-53B0-B1D6-36AB808E1172}"/>
                      </a:ext>
                    </a:extLst>
                  </p:cNvPr>
                  <p:cNvCxnSpPr>
                    <a:cxnSpLocks/>
                    <a:stCxn id="43" idx="0"/>
                  </p:cNvCxnSpPr>
                  <p:nvPr/>
                </p:nvCxnSpPr>
                <p:spPr>
                  <a:xfrm flipH="1" flipV="1">
                    <a:off x="5491390" y="4182516"/>
                    <a:ext cx="332624" cy="318002"/>
                  </a:xfrm>
                  <a:prstGeom prst="line">
                    <a:avLst/>
                  </a:prstGeom>
                  <a:noFill/>
                  <a:ln w="57150" cap="flat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</p:grp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E32CCA59-CA5B-B8B5-01F9-F5D9C0C2C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95655" y="4035580"/>
                  <a:ext cx="508879" cy="365225"/>
                </a:xfrm>
                <a:prstGeom prst="line">
                  <a:avLst/>
                </a:prstGeom>
                <a:noFill/>
                <a:ln w="57150" cap="flat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B4B16EBB-A34B-A3B7-29AF-210FE9D282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5694" b="93506" l="10000" r="938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9945" y="3452049"/>
                  <a:ext cx="1077771" cy="719233"/>
                </a:xfrm>
                <a:prstGeom prst="rect">
                  <a:avLst/>
                </a:prstGeom>
              </p:spPr>
            </p:pic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85307CE2-868E-7125-0B13-8A983FF8D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6256" y="4053436"/>
                  <a:ext cx="2746886" cy="344941"/>
                </a:xfrm>
                <a:prstGeom prst="line">
                  <a:avLst/>
                </a:prstGeom>
                <a:noFill/>
                <a:ln w="57150" cap="flat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2D552523-8D9C-8C83-5570-EE8E0B4C5C8F}"/>
                    </a:ext>
                  </a:extLst>
                </p:cNvPr>
                <p:cNvCxnSpPr>
                  <a:cxnSpLocks/>
                  <a:stCxn id="51" idx="0"/>
                </p:cNvCxnSpPr>
                <p:nvPr/>
              </p:nvCxnSpPr>
              <p:spPr>
                <a:xfrm flipH="1" flipV="1">
                  <a:off x="4474552" y="4007592"/>
                  <a:ext cx="462814" cy="371080"/>
                </a:xfrm>
                <a:prstGeom prst="line">
                  <a:avLst/>
                </a:prstGeom>
                <a:noFill/>
                <a:ln w="57150" cap="flat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FCD89C67-BB1A-C7C1-712D-4E0A224FCB82}"/>
                    </a:ext>
                  </a:extLst>
                </p:cNvPr>
                <p:cNvCxnSpPr>
                  <a:cxnSpLocks/>
                  <a:stCxn id="51" idx="0"/>
                </p:cNvCxnSpPr>
                <p:nvPr/>
              </p:nvCxnSpPr>
              <p:spPr>
                <a:xfrm flipV="1">
                  <a:off x="4937366" y="4041754"/>
                  <a:ext cx="1842022" cy="336918"/>
                </a:xfrm>
                <a:prstGeom prst="line">
                  <a:avLst/>
                </a:prstGeom>
                <a:noFill/>
                <a:ln w="57150" cap="flat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71A798DF-729A-D953-47D4-84F4831E0142}"/>
                    </a:ext>
                  </a:extLst>
                </p:cNvPr>
                <p:cNvCxnSpPr>
                  <a:cxnSpLocks/>
                  <a:stCxn id="39" idx="0"/>
                </p:cNvCxnSpPr>
                <p:nvPr/>
              </p:nvCxnSpPr>
              <p:spPr>
                <a:xfrm flipH="1" flipV="1">
                  <a:off x="4499416" y="4014010"/>
                  <a:ext cx="1870894" cy="330818"/>
                </a:xfrm>
                <a:prstGeom prst="line">
                  <a:avLst/>
                </a:prstGeom>
                <a:noFill/>
                <a:ln w="57150" cap="flat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4F656D0D-EFC9-93DE-AA4A-5E6D99E49182}"/>
                    </a:ext>
                  </a:extLst>
                </p:cNvPr>
                <p:cNvCxnSpPr>
                  <a:cxnSpLocks/>
                  <a:stCxn id="39" idx="0"/>
                </p:cNvCxnSpPr>
                <p:nvPr/>
              </p:nvCxnSpPr>
              <p:spPr>
                <a:xfrm flipV="1">
                  <a:off x="6370310" y="4028788"/>
                  <a:ext cx="443501" cy="316040"/>
                </a:xfrm>
                <a:prstGeom prst="line">
                  <a:avLst/>
                </a:prstGeom>
                <a:noFill/>
                <a:ln w="57150" cap="flat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F4BE48F1-3BE9-910A-3343-24ADDE470C8C}"/>
                    </a:ext>
                  </a:extLst>
                </p:cNvPr>
                <p:cNvCxnSpPr>
                  <a:cxnSpLocks/>
                  <a:stCxn id="40" idx="0"/>
                </p:cNvCxnSpPr>
                <p:nvPr/>
              </p:nvCxnSpPr>
              <p:spPr>
                <a:xfrm flipH="1" flipV="1">
                  <a:off x="6828831" y="4028788"/>
                  <a:ext cx="595472" cy="349884"/>
                </a:xfrm>
                <a:prstGeom prst="line">
                  <a:avLst/>
                </a:prstGeom>
                <a:noFill/>
                <a:ln w="57150" cap="flat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4561B3C3-5052-F065-8171-029B6DC51D4C}"/>
                    </a:ext>
                  </a:extLst>
                </p:cNvPr>
                <p:cNvCxnSpPr>
                  <a:cxnSpLocks/>
                  <a:stCxn id="40" idx="0"/>
                </p:cNvCxnSpPr>
                <p:nvPr/>
              </p:nvCxnSpPr>
              <p:spPr>
                <a:xfrm flipH="1" flipV="1">
                  <a:off x="4565135" y="4028787"/>
                  <a:ext cx="2859168" cy="349885"/>
                </a:xfrm>
                <a:prstGeom prst="line">
                  <a:avLst/>
                </a:prstGeom>
                <a:noFill/>
                <a:ln w="57150" cap="flat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</p:grpSp>
          <p:sp>
            <p:nvSpPr>
              <p:cNvPr id="23" name="箭头: 上下 22">
                <a:extLst>
                  <a:ext uri="{FF2B5EF4-FFF2-40B4-BE49-F238E27FC236}">
                    <a16:creationId xmlns:a16="http://schemas.microsoft.com/office/drawing/2014/main" id="{61527F36-5D99-FD26-1CE5-FE7701F0E12B}"/>
                  </a:ext>
                </a:extLst>
              </p:cNvPr>
              <p:cNvSpPr/>
              <p:nvPr/>
            </p:nvSpPr>
            <p:spPr>
              <a:xfrm>
                <a:off x="6368914" y="2507076"/>
                <a:ext cx="557104" cy="315228"/>
              </a:xfrm>
              <a:prstGeom prst="upDownArrow">
                <a:avLst/>
              </a:prstGeom>
              <a:solidFill>
                <a:srgbClr val="00B0F0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noAutofit/>
              </a:bodyPr>
              <a:lstStyle/>
              <a:p>
                <a:pPr hangingPunct="0">
                  <a:defRPr/>
                </a:pPr>
                <a:endParaRPr lang="zh-CN" altLang="en-US" sz="11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sym typeface="Helvetica" panose="020B0604020202030204"/>
                </a:endParaRPr>
              </a:p>
            </p:txBody>
          </p:sp>
          <p:sp>
            <p:nvSpPr>
              <p:cNvPr id="24" name="箭头: 上下 23">
                <a:extLst>
                  <a:ext uri="{FF2B5EF4-FFF2-40B4-BE49-F238E27FC236}">
                    <a16:creationId xmlns:a16="http://schemas.microsoft.com/office/drawing/2014/main" id="{07D8AEBB-319F-D861-CAC6-807E85550E6B}"/>
                  </a:ext>
                </a:extLst>
              </p:cNvPr>
              <p:cNvSpPr/>
              <p:nvPr/>
            </p:nvSpPr>
            <p:spPr>
              <a:xfrm>
                <a:off x="6368549" y="4568882"/>
                <a:ext cx="557832" cy="311643"/>
              </a:xfrm>
              <a:prstGeom prst="upDownArrow">
                <a:avLst/>
              </a:prstGeom>
              <a:solidFill>
                <a:srgbClr val="00B0F0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noAutofit/>
              </a:bodyPr>
              <a:lstStyle/>
              <a:p>
                <a:pPr hangingPunct="0">
                  <a:defRPr/>
                </a:pPr>
                <a:endParaRPr lang="zh-CN" altLang="en-US" sz="110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sym typeface="Helvetica" panose="020B0604020202030204"/>
                </a:endParaRPr>
              </a:p>
            </p:txBody>
          </p: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B3508357-8E2E-5EB8-CF86-082A52972C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4904" y="4530669"/>
                <a:ext cx="758912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3FAB202-AE04-A3F2-3FD2-DF05BFA4FB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4904" y="2832376"/>
                <a:ext cx="7511707" cy="25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</p:cxn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D3B734C9-E9FB-6AB6-4E97-00F1A7E57C03}"/>
                </a:ext>
              </a:extLst>
            </p:cNvPr>
            <p:cNvGrpSpPr/>
            <p:nvPr/>
          </p:nvGrpSpPr>
          <p:grpSpPr>
            <a:xfrm>
              <a:off x="3932856" y="1244090"/>
              <a:ext cx="2527654" cy="5381625"/>
              <a:chOff x="3932856" y="1244090"/>
              <a:chExt cx="2527654" cy="5381625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4C36F5C5-9422-A2E7-DD2F-673E6CEFDB06}"/>
                  </a:ext>
                </a:extLst>
              </p:cNvPr>
              <p:cNvGrpSpPr/>
              <p:nvPr/>
            </p:nvGrpSpPr>
            <p:grpSpPr>
              <a:xfrm>
                <a:off x="4270320" y="1244090"/>
                <a:ext cx="2190190" cy="5381625"/>
                <a:chOff x="7976298" y="1162049"/>
                <a:chExt cx="4112315" cy="5381625"/>
              </a:xfrm>
            </p:grpSpPr>
            <p:sp>
              <p:nvSpPr>
                <p:cNvPr id="78" name="圆角矩形 1">
                  <a:extLst>
                    <a:ext uri="{FF2B5EF4-FFF2-40B4-BE49-F238E27FC236}">
                      <a16:creationId xmlns:a16="http://schemas.microsoft.com/office/drawing/2014/main" id="{220A16EB-AA29-80EE-2FB3-A02E81D76267}"/>
                    </a:ext>
                  </a:extLst>
                </p:cNvPr>
                <p:cNvSpPr/>
                <p:nvPr/>
              </p:nvSpPr>
              <p:spPr>
                <a:xfrm>
                  <a:off x="7976298" y="1162049"/>
                  <a:ext cx="4112315" cy="5381625"/>
                </a:xfrm>
                <a:prstGeom prst="roundRect">
                  <a:avLst>
                    <a:gd name="adj" fmla="val 7044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kumimoji="1" lang="zh-CN" altLang="en-US" sz="110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2B757B0A-3526-CE97-7250-DACC0E636DCA}"/>
                    </a:ext>
                  </a:extLst>
                </p:cNvPr>
                <p:cNvSpPr txBox="1"/>
                <p:nvPr/>
              </p:nvSpPr>
              <p:spPr>
                <a:xfrm>
                  <a:off x="7976298" y="1189154"/>
                  <a:ext cx="4112315" cy="394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200" b="1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Helvetica"/>
                    </a:rPr>
                    <a:t>主要挑战</a:t>
                  </a:r>
                </a:p>
              </p:txBody>
            </p:sp>
          </p:grp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FE53031-E300-EDA8-92FB-63492D3ABC13}"/>
                  </a:ext>
                </a:extLst>
              </p:cNvPr>
              <p:cNvSpPr txBox="1"/>
              <p:nvPr/>
            </p:nvSpPr>
            <p:spPr>
              <a:xfrm>
                <a:off x="4433327" y="2168627"/>
                <a:ext cx="1885962" cy="8542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复杂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网络瞬息万变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用户千差万别</a:t>
                </a: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E156357-B1EE-8EA8-4333-9E685256362E}"/>
                  </a:ext>
                </a:extLst>
              </p:cNvPr>
              <p:cNvSpPr txBox="1"/>
              <p:nvPr/>
            </p:nvSpPr>
            <p:spPr>
              <a:xfrm>
                <a:off x="4433327" y="3664644"/>
                <a:ext cx="1885962" cy="8542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规模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节点数量巨大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密集拓扑互连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CFFBE05-EA00-C49D-8414-F41069FE358B}"/>
                  </a:ext>
                </a:extLst>
              </p:cNvPr>
              <p:cNvSpPr txBox="1"/>
              <p:nvPr/>
            </p:nvSpPr>
            <p:spPr>
              <a:xfrm>
                <a:off x="4433327" y="5160662"/>
                <a:ext cx="1885962" cy="8542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高速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CPU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处理瓶颈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网卡资源受限</a:t>
                </a:r>
              </a:p>
            </p:txBody>
          </p:sp>
          <p:sp>
            <p:nvSpPr>
              <p:cNvPr id="75" name="箭头: 右 74">
                <a:extLst>
                  <a:ext uri="{FF2B5EF4-FFF2-40B4-BE49-F238E27FC236}">
                    <a16:creationId xmlns:a16="http://schemas.microsoft.com/office/drawing/2014/main" id="{AAF1CC0E-8EB4-8D0B-0816-9570E39F840B}"/>
                  </a:ext>
                </a:extLst>
              </p:cNvPr>
              <p:cNvSpPr/>
              <p:nvPr/>
            </p:nvSpPr>
            <p:spPr>
              <a:xfrm>
                <a:off x="3932856" y="2436848"/>
                <a:ext cx="293241" cy="334403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10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76" name="箭头: 右 75">
                <a:extLst>
                  <a:ext uri="{FF2B5EF4-FFF2-40B4-BE49-F238E27FC236}">
                    <a16:creationId xmlns:a16="http://schemas.microsoft.com/office/drawing/2014/main" id="{D88F8A41-2AE5-475F-8A0C-1BB53521126A}"/>
                  </a:ext>
                </a:extLst>
              </p:cNvPr>
              <p:cNvSpPr/>
              <p:nvPr/>
            </p:nvSpPr>
            <p:spPr>
              <a:xfrm>
                <a:off x="3932856" y="3996141"/>
                <a:ext cx="293241" cy="334403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10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77" name="箭头: 右 76">
                <a:extLst>
                  <a:ext uri="{FF2B5EF4-FFF2-40B4-BE49-F238E27FC236}">
                    <a16:creationId xmlns:a16="http://schemas.microsoft.com/office/drawing/2014/main" id="{9F3C4E1D-E61B-A2C3-D694-469DAA02023C}"/>
                  </a:ext>
                </a:extLst>
              </p:cNvPr>
              <p:cNvSpPr/>
              <p:nvPr/>
            </p:nvSpPr>
            <p:spPr>
              <a:xfrm>
                <a:off x="3932856" y="5555433"/>
                <a:ext cx="293241" cy="334403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10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BF438226-7C08-32A6-D9A4-A209140A3BB9}"/>
                </a:ext>
              </a:extLst>
            </p:cNvPr>
            <p:cNvGrpSpPr/>
            <p:nvPr/>
          </p:nvGrpSpPr>
          <p:grpSpPr>
            <a:xfrm>
              <a:off x="6481548" y="1244090"/>
              <a:ext cx="4371297" cy="5381625"/>
              <a:chOff x="6481548" y="1244090"/>
              <a:chExt cx="4371297" cy="5381625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E8A63701-A1B5-E737-1A1D-46423D8C9279}"/>
                  </a:ext>
                </a:extLst>
              </p:cNvPr>
              <p:cNvGrpSpPr/>
              <p:nvPr/>
            </p:nvGrpSpPr>
            <p:grpSpPr>
              <a:xfrm>
                <a:off x="6813198" y="1244090"/>
                <a:ext cx="4039647" cy="5381625"/>
                <a:chOff x="7976298" y="1162049"/>
                <a:chExt cx="3448447" cy="5381625"/>
              </a:xfrm>
            </p:grpSpPr>
            <p:sp>
              <p:nvSpPr>
                <p:cNvPr id="85" name="圆角矩形 1">
                  <a:extLst>
                    <a:ext uri="{FF2B5EF4-FFF2-40B4-BE49-F238E27FC236}">
                      <a16:creationId xmlns:a16="http://schemas.microsoft.com/office/drawing/2014/main" id="{224C7916-D46B-39EA-A5FB-4B062199418F}"/>
                    </a:ext>
                  </a:extLst>
                </p:cNvPr>
                <p:cNvSpPr/>
                <p:nvPr/>
              </p:nvSpPr>
              <p:spPr>
                <a:xfrm>
                  <a:off x="7976298" y="1162049"/>
                  <a:ext cx="3448447" cy="5381625"/>
                </a:xfrm>
                <a:prstGeom prst="roundRect">
                  <a:avLst>
                    <a:gd name="adj" fmla="val 7044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kumimoji="1" lang="zh-CN" altLang="en-US" sz="110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FC0AC20-C1ED-F604-89D9-0ABFC96F87F8}"/>
                    </a:ext>
                  </a:extLst>
                </p:cNvPr>
                <p:cNvSpPr txBox="1"/>
                <p:nvPr/>
              </p:nvSpPr>
              <p:spPr>
                <a:xfrm>
                  <a:off x="7976298" y="1189154"/>
                  <a:ext cx="3448447" cy="394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2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Helvetica"/>
                    </a:rPr>
                    <a:t>主要研究工作</a:t>
                  </a:r>
                </a:p>
              </p:txBody>
            </p:sp>
          </p:grpSp>
          <p:sp>
            <p:nvSpPr>
              <p:cNvPr id="82" name="箭头: 右 81">
                <a:extLst>
                  <a:ext uri="{FF2B5EF4-FFF2-40B4-BE49-F238E27FC236}">
                    <a16:creationId xmlns:a16="http://schemas.microsoft.com/office/drawing/2014/main" id="{25EC7DB7-2A24-44AD-6D75-1BA1C79101D7}"/>
                  </a:ext>
                </a:extLst>
              </p:cNvPr>
              <p:cNvSpPr/>
              <p:nvPr/>
            </p:nvSpPr>
            <p:spPr>
              <a:xfrm>
                <a:off x="6481548" y="2436848"/>
                <a:ext cx="293241" cy="334403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10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3" name="箭头: 右 82">
                <a:extLst>
                  <a:ext uri="{FF2B5EF4-FFF2-40B4-BE49-F238E27FC236}">
                    <a16:creationId xmlns:a16="http://schemas.microsoft.com/office/drawing/2014/main" id="{17DD291D-2160-DFCE-749C-82E578C5056C}"/>
                  </a:ext>
                </a:extLst>
              </p:cNvPr>
              <p:cNvSpPr/>
              <p:nvPr/>
            </p:nvSpPr>
            <p:spPr>
              <a:xfrm>
                <a:off x="6481548" y="3996141"/>
                <a:ext cx="293241" cy="334403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10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4" name="箭头: 右 83">
                <a:extLst>
                  <a:ext uri="{FF2B5EF4-FFF2-40B4-BE49-F238E27FC236}">
                    <a16:creationId xmlns:a16="http://schemas.microsoft.com/office/drawing/2014/main" id="{8EB3CB28-0381-16A0-5D55-782E8ACE4F9E}"/>
                  </a:ext>
                </a:extLst>
              </p:cNvPr>
              <p:cNvSpPr/>
              <p:nvPr/>
            </p:nvSpPr>
            <p:spPr>
              <a:xfrm>
                <a:off x="6481548" y="5555433"/>
                <a:ext cx="293241" cy="334403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10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3B02733-7977-8AF3-D8B0-2C1386C8AAC2}"/>
                </a:ext>
              </a:extLst>
            </p:cNvPr>
            <p:cNvGrpSpPr/>
            <p:nvPr/>
          </p:nvGrpSpPr>
          <p:grpSpPr>
            <a:xfrm>
              <a:off x="6975773" y="2168627"/>
              <a:ext cx="3862609" cy="854253"/>
              <a:chOff x="6975773" y="2168627"/>
              <a:chExt cx="3862609" cy="854253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C8FAF8D1-7A2F-7D27-4A33-2B96ECE5CF03}"/>
                  </a:ext>
                </a:extLst>
              </p:cNvPr>
              <p:cNvSpPr txBox="1"/>
              <p:nvPr/>
            </p:nvSpPr>
            <p:spPr>
              <a:xfrm>
                <a:off x="6975773" y="2168627"/>
                <a:ext cx="3706279" cy="8542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100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研究</a:t>
                </a:r>
                <a:r>
                  <a:rPr lang="en-US" altLang="zh-CN" sz="1100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r>
                  <a:rPr lang="zh-CN" altLang="en-US" sz="1100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zh-CN" altLang="en-US" sz="1100" b="1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数据中心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对外传输</a:t>
                </a:r>
                <a:endParaRPr lang="en-US" altLang="zh-CN" sz="11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智能拥塞控制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精准丢包恢复</a:t>
                </a:r>
              </a:p>
            </p:txBody>
          </p:sp>
          <p:sp>
            <p:nvSpPr>
              <p:cNvPr id="89" name="箭头: 右 88">
                <a:extLst>
                  <a:ext uri="{FF2B5EF4-FFF2-40B4-BE49-F238E27FC236}">
                    <a16:creationId xmlns:a16="http://schemas.microsoft.com/office/drawing/2014/main" id="{4D78868E-390C-C728-3545-6C4057535773}"/>
                  </a:ext>
                </a:extLst>
              </p:cNvPr>
              <p:cNvSpPr/>
              <p:nvPr/>
            </p:nvSpPr>
            <p:spPr>
              <a:xfrm>
                <a:off x="8933386" y="2471218"/>
                <a:ext cx="501945" cy="334403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1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316AD7C-EEB5-9B67-E47E-2D4AC29540BA}"/>
                  </a:ext>
                </a:extLst>
              </p:cNvPr>
              <p:cNvSpPr txBox="1"/>
              <p:nvPr/>
            </p:nvSpPr>
            <p:spPr>
              <a:xfrm>
                <a:off x="9435327" y="2433254"/>
                <a:ext cx="1403055" cy="372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“千人千面”</a:t>
                </a:r>
                <a:endParaRPr lang="en-US" altLang="zh-CN" sz="11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5621E86F-8217-4C2D-26CA-79334867A0AE}"/>
                </a:ext>
              </a:extLst>
            </p:cNvPr>
            <p:cNvGrpSpPr/>
            <p:nvPr/>
          </p:nvGrpSpPr>
          <p:grpSpPr>
            <a:xfrm>
              <a:off x="6975774" y="3664645"/>
              <a:ext cx="3862609" cy="854253"/>
              <a:chOff x="6975774" y="3664645"/>
              <a:chExt cx="3862609" cy="854253"/>
            </a:xfrm>
          </p:grpSpPr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ACFC0055-8FAB-1BED-29A7-BC69EB93C59E}"/>
                  </a:ext>
                </a:extLst>
              </p:cNvPr>
              <p:cNvSpPr txBox="1"/>
              <p:nvPr/>
            </p:nvSpPr>
            <p:spPr>
              <a:xfrm>
                <a:off x="6975774" y="3664645"/>
                <a:ext cx="3706278" cy="8542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100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研究</a:t>
                </a:r>
                <a:r>
                  <a:rPr lang="en-US" altLang="zh-CN" sz="1100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sz="1100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高性能路由传输</a:t>
                </a:r>
                <a:endParaRPr lang="en-US" altLang="zh-CN" sz="11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集中路由控制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精细传输控制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3" name="箭头: 右 92">
                <a:extLst>
                  <a:ext uri="{FF2B5EF4-FFF2-40B4-BE49-F238E27FC236}">
                    <a16:creationId xmlns:a16="http://schemas.microsoft.com/office/drawing/2014/main" id="{F1D4D25E-D19D-88F9-C753-2993B33B5FFC}"/>
                  </a:ext>
                </a:extLst>
              </p:cNvPr>
              <p:cNvSpPr/>
              <p:nvPr/>
            </p:nvSpPr>
            <p:spPr>
              <a:xfrm>
                <a:off x="8933387" y="3996686"/>
                <a:ext cx="501945" cy="334403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10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92373EF-BF08-63B5-45CC-F3DD022AC3FF}"/>
                  </a:ext>
                </a:extLst>
              </p:cNvPr>
              <p:cNvSpPr txBox="1"/>
              <p:nvPr/>
            </p:nvSpPr>
            <p:spPr>
              <a:xfrm>
                <a:off x="9435328" y="3979220"/>
                <a:ext cx="1403055" cy="372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“快速健壮”</a:t>
                </a:r>
                <a:endParaRPr lang="en-US" altLang="zh-CN" sz="11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005A9A1-96A1-1EA1-30D1-5B090AE94DAD}"/>
                </a:ext>
              </a:extLst>
            </p:cNvPr>
            <p:cNvGrpSpPr/>
            <p:nvPr/>
          </p:nvGrpSpPr>
          <p:grpSpPr>
            <a:xfrm>
              <a:off x="6975774" y="5160662"/>
              <a:ext cx="3862609" cy="854253"/>
              <a:chOff x="6975774" y="5160662"/>
              <a:chExt cx="3862609" cy="854253"/>
            </a:xfrm>
          </p:grpSpPr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D0484E0-983A-B1D7-754F-B5D0E65184F3}"/>
                  </a:ext>
                </a:extLst>
              </p:cNvPr>
              <p:cNvSpPr txBox="1"/>
              <p:nvPr/>
            </p:nvSpPr>
            <p:spPr>
              <a:xfrm>
                <a:off x="6975774" y="5160662"/>
                <a:ext cx="3706278" cy="8542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100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研究</a:t>
                </a:r>
                <a:r>
                  <a:rPr lang="en-US" altLang="zh-CN" sz="1100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100" dirty="0">
                    <a:solidFill>
                      <a:prstClr val="black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高性能</a:t>
                </a:r>
                <a:r>
                  <a:rPr lang="en-US" altLang="zh-CN" sz="1100" b="1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RDMA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协议栈</a:t>
                </a:r>
                <a:endParaRPr lang="en-US" altLang="zh-CN" sz="11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高速硬件接入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低开销可扩展</a:t>
                </a:r>
                <a:endParaRPr lang="en-US" altLang="zh-CN" sz="11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7" name="箭头: 右 96">
                <a:extLst>
                  <a:ext uri="{FF2B5EF4-FFF2-40B4-BE49-F238E27FC236}">
                    <a16:creationId xmlns:a16="http://schemas.microsoft.com/office/drawing/2014/main" id="{24E84DB9-F1C6-DC4D-7B9A-98DF4155FEB8}"/>
                  </a:ext>
                </a:extLst>
              </p:cNvPr>
              <p:cNvSpPr/>
              <p:nvPr/>
            </p:nvSpPr>
            <p:spPr>
              <a:xfrm>
                <a:off x="8933387" y="5533978"/>
                <a:ext cx="501945" cy="334403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10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EC6B9624-4AE4-0D16-EB40-0FE5026D22F9}"/>
                  </a:ext>
                </a:extLst>
              </p:cNvPr>
              <p:cNvSpPr txBox="1"/>
              <p:nvPr/>
            </p:nvSpPr>
            <p:spPr>
              <a:xfrm>
                <a:off x="9435328" y="5516515"/>
                <a:ext cx="1403055" cy="372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“极致性能”</a:t>
                </a:r>
                <a:endParaRPr lang="en-US" altLang="zh-CN" sz="11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297B5C6-AC12-E68A-3CCF-87B82CB2CF45}"/>
              </a:ext>
            </a:extLst>
          </p:cNvPr>
          <p:cNvGrpSpPr/>
          <p:nvPr/>
        </p:nvGrpSpPr>
        <p:grpSpPr>
          <a:xfrm>
            <a:off x="8035636" y="5001058"/>
            <a:ext cx="1932460" cy="1778456"/>
            <a:chOff x="3303101" y="4169396"/>
            <a:chExt cx="2677919" cy="2564830"/>
          </a:xfrm>
        </p:grpSpPr>
        <p:sp>
          <p:nvSpPr>
            <p:cNvPr id="127" name="圆角矩形 7">
              <a:extLst>
                <a:ext uri="{FF2B5EF4-FFF2-40B4-BE49-F238E27FC236}">
                  <a16:creationId xmlns:a16="http://schemas.microsoft.com/office/drawing/2014/main" id="{FAD13663-5A11-ACE1-8C36-989FD6500890}"/>
                </a:ext>
              </a:extLst>
            </p:cNvPr>
            <p:cNvSpPr/>
            <p:nvPr/>
          </p:nvSpPr>
          <p:spPr>
            <a:xfrm>
              <a:off x="3331677" y="4169396"/>
              <a:ext cx="2630973" cy="2504082"/>
            </a:xfrm>
            <a:prstGeom prst="roundRect">
              <a:avLst>
                <a:gd name="adj" fmla="val 74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Heiti" panose="02010600040101010101" pitchFamily="2" charset="-122"/>
                <a:ea typeface="STHeiti" panose="02010600040101010101" pitchFamily="2" charset="-122"/>
                <a:cs typeface="Helvetica"/>
                <a:sym typeface="Helvetica" panose="020B0604020202030204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8D8ACE77-4DB1-6F53-6EB9-75A929A82ED1}"/>
                </a:ext>
              </a:extLst>
            </p:cNvPr>
            <p:cNvSpPr txBox="1"/>
            <p:nvPr/>
          </p:nvSpPr>
          <p:spPr>
            <a:xfrm>
              <a:off x="3303101" y="6112815"/>
              <a:ext cx="2677919" cy="621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RDMA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多路径传输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[NSDI18,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 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ToN19]</a:t>
              </a: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FB5E46B-1785-DBD8-253E-450A918CF1C1}"/>
              </a:ext>
            </a:extLst>
          </p:cNvPr>
          <p:cNvGrpSpPr/>
          <p:nvPr/>
        </p:nvGrpSpPr>
        <p:grpSpPr>
          <a:xfrm>
            <a:off x="10099459" y="5001058"/>
            <a:ext cx="1912546" cy="1771735"/>
            <a:chOff x="6139711" y="4169396"/>
            <a:chExt cx="2650323" cy="2555137"/>
          </a:xfrm>
        </p:grpSpPr>
        <p:sp>
          <p:nvSpPr>
            <p:cNvPr id="124" name="圆角矩形 7">
              <a:extLst>
                <a:ext uri="{FF2B5EF4-FFF2-40B4-BE49-F238E27FC236}">
                  <a16:creationId xmlns:a16="http://schemas.microsoft.com/office/drawing/2014/main" id="{A481EB3F-F62D-5C18-543B-07F30C5C1BD1}"/>
                </a:ext>
              </a:extLst>
            </p:cNvPr>
            <p:cNvSpPr/>
            <p:nvPr/>
          </p:nvSpPr>
          <p:spPr>
            <a:xfrm>
              <a:off x="6159061" y="4169396"/>
              <a:ext cx="2630973" cy="2504082"/>
            </a:xfrm>
            <a:prstGeom prst="roundRect">
              <a:avLst>
                <a:gd name="adj" fmla="val 74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Heiti" panose="02010600040101010101" pitchFamily="2" charset="-122"/>
                <a:ea typeface="STHeiti" panose="02010600040101010101" pitchFamily="2" charset="-122"/>
                <a:cs typeface="Helvetica"/>
                <a:sym typeface="Helvetica" panose="020B0604020202030204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ACCC0A8-ECAC-C855-88F4-39BEAAA2A5D6}"/>
                </a:ext>
              </a:extLst>
            </p:cNvPr>
            <p:cNvSpPr txBox="1"/>
            <p:nvPr/>
          </p:nvSpPr>
          <p:spPr>
            <a:xfrm>
              <a:off x="6139711" y="6103122"/>
              <a:ext cx="2650323" cy="621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RDMA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选择重传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[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鲲鹏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CPU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，华为最佳合作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]</a:t>
              </a: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98B9E19-AFA3-5301-893B-92AE69DEF065}"/>
              </a:ext>
            </a:extLst>
          </p:cNvPr>
          <p:cNvGrpSpPr/>
          <p:nvPr/>
        </p:nvGrpSpPr>
        <p:grpSpPr>
          <a:xfrm>
            <a:off x="12191465" y="5001058"/>
            <a:ext cx="1898583" cy="1771601"/>
            <a:chOff x="9062067" y="4169396"/>
            <a:chExt cx="2630973" cy="2554944"/>
          </a:xfrm>
        </p:grpSpPr>
        <p:sp>
          <p:nvSpPr>
            <p:cNvPr id="121" name="圆角矩形 7">
              <a:extLst>
                <a:ext uri="{FF2B5EF4-FFF2-40B4-BE49-F238E27FC236}">
                  <a16:creationId xmlns:a16="http://schemas.microsoft.com/office/drawing/2014/main" id="{D7F1CF89-4D04-63FF-DB22-E36B7BA095DB}"/>
                </a:ext>
              </a:extLst>
            </p:cNvPr>
            <p:cNvSpPr/>
            <p:nvPr/>
          </p:nvSpPr>
          <p:spPr>
            <a:xfrm>
              <a:off x="9062067" y="4169396"/>
              <a:ext cx="2630973" cy="2504082"/>
            </a:xfrm>
            <a:prstGeom prst="roundRect">
              <a:avLst>
                <a:gd name="adj" fmla="val 74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Heiti" panose="02010600040101010101" pitchFamily="2" charset="-122"/>
                <a:ea typeface="STHeiti" panose="02010600040101010101" pitchFamily="2" charset="-122"/>
                <a:cs typeface="Helvetica"/>
                <a:sym typeface="Helvetica" panose="020B0604020202030204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D1B1CDC2-0B94-2FE5-103A-B3B5503E854A}"/>
                </a:ext>
              </a:extLst>
            </p:cNvPr>
            <p:cNvSpPr txBox="1"/>
            <p:nvPr/>
          </p:nvSpPr>
          <p:spPr>
            <a:xfrm>
              <a:off x="9062067" y="6102929"/>
              <a:ext cx="2630973" cy="621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无状态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RDMA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网卡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[ICNP21,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华为合作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]</a:t>
              </a:r>
            </a:p>
          </p:txBody>
        </p:sp>
      </p:grpSp>
      <p:pic>
        <p:nvPicPr>
          <p:cNvPr id="107" name="图片 106">
            <a:extLst>
              <a:ext uri="{FF2B5EF4-FFF2-40B4-BE49-F238E27FC236}">
                <a16:creationId xmlns:a16="http://schemas.microsoft.com/office/drawing/2014/main" id="{7119FEB3-B184-018A-B795-1BE7638EF5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236293" y="5026395"/>
            <a:ext cx="1802865" cy="636257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7A2925B2-BD14-96F9-E5B2-B5FF85E558D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184686" y="5128455"/>
            <a:ext cx="953859" cy="557252"/>
          </a:xfrm>
          <a:prstGeom prst="rect">
            <a:avLst/>
          </a:prstGeom>
        </p:spPr>
      </p:pic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FE6D3D9C-CA0C-AA3E-5334-A2AE5638B394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7305964" y="4590251"/>
            <a:ext cx="634765" cy="215155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5A5EA838-C00F-5A6C-08B9-101A23B3783D}"/>
              </a:ext>
            </a:extLst>
          </p:cNvPr>
          <p:cNvCxnSpPr>
            <a:cxnSpLocks/>
          </p:cNvCxnSpPr>
          <p:nvPr/>
        </p:nvCxnSpPr>
        <p:spPr>
          <a:xfrm>
            <a:off x="7310233" y="4540177"/>
            <a:ext cx="648772" cy="35015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圆角矩形 1">
            <a:extLst>
              <a:ext uri="{FF2B5EF4-FFF2-40B4-BE49-F238E27FC236}">
                <a16:creationId xmlns:a16="http://schemas.microsoft.com/office/drawing/2014/main" id="{EC79357A-64A4-147C-3FBB-09F37C9EB9D8}"/>
              </a:ext>
            </a:extLst>
          </p:cNvPr>
          <p:cNvSpPr/>
          <p:nvPr/>
        </p:nvSpPr>
        <p:spPr>
          <a:xfrm>
            <a:off x="7925250" y="2545966"/>
            <a:ext cx="6260963" cy="1954422"/>
          </a:xfrm>
          <a:prstGeom prst="roundRect">
            <a:avLst>
              <a:gd name="adj" fmla="val 7044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 sz="11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451E79B7-23F5-26C7-B476-ABA872DE69F7}"/>
              </a:ext>
            </a:extLst>
          </p:cNvPr>
          <p:cNvGrpSpPr/>
          <p:nvPr/>
        </p:nvGrpSpPr>
        <p:grpSpPr>
          <a:xfrm>
            <a:off x="8035637" y="2620930"/>
            <a:ext cx="6056660" cy="1836339"/>
            <a:chOff x="3239212" y="4233786"/>
            <a:chExt cx="8366856" cy="2536770"/>
          </a:xfrm>
        </p:grpSpPr>
        <p:sp>
          <p:nvSpPr>
            <p:cNvPr id="146" name="圆角矩形 7">
              <a:extLst>
                <a:ext uri="{FF2B5EF4-FFF2-40B4-BE49-F238E27FC236}">
                  <a16:creationId xmlns:a16="http://schemas.microsoft.com/office/drawing/2014/main" id="{5B21A8AD-7E1C-3A5C-2B7C-5D9FE45D6DC2}"/>
                </a:ext>
              </a:extLst>
            </p:cNvPr>
            <p:cNvSpPr/>
            <p:nvPr/>
          </p:nvSpPr>
          <p:spPr>
            <a:xfrm>
              <a:off x="3239212" y="4233786"/>
              <a:ext cx="2974054" cy="2463584"/>
            </a:xfrm>
            <a:prstGeom prst="roundRect">
              <a:avLst>
                <a:gd name="adj" fmla="val 74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Heiti" panose="02010600040101010101" pitchFamily="2" charset="-122"/>
                <a:ea typeface="STHeiti" panose="02010600040101010101" pitchFamily="2" charset="-122"/>
                <a:cs typeface="Helvetica"/>
                <a:sym typeface="Helvetica" panose="020B0604020202030204"/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3CB7282-7899-E9D5-ADFA-CE026C2353A6}"/>
                </a:ext>
              </a:extLst>
            </p:cNvPr>
            <p:cNvSpPr txBox="1"/>
            <p:nvPr/>
          </p:nvSpPr>
          <p:spPr>
            <a:xfrm>
              <a:off x="3263089" y="5937160"/>
              <a:ext cx="2987325" cy="8290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大规模集中式路由系统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[INFOCOM21, ToN23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 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腾讯自研交换机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]</a:t>
              </a:r>
            </a:p>
          </p:txBody>
        </p:sp>
        <p:sp>
          <p:nvSpPr>
            <p:cNvPr id="148" name="圆角矩形 7">
              <a:extLst>
                <a:ext uri="{FF2B5EF4-FFF2-40B4-BE49-F238E27FC236}">
                  <a16:creationId xmlns:a16="http://schemas.microsoft.com/office/drawing/2014/main" id="{3FB44EE4-0360-3A2E-A8C2-EB758ABB27A5}"/>
                </a:ext>
              </a:extLst>
            </p:cNvPr>
            <p:cNvSpPr/>
            <p:nvPr/>
          </p:nvSpPr>
          <p:spPr>
            <a:xfrm>
              <a:off x="6330840" y="4244667"/>
              <a:ext cx="2579285" cy="2466978"/>
            </a:xfrm>
            <a:prstGeom prst="roundRect">
              <a:avLst>
                <a:gd name="adj" fmla="val 74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Heiti" panose="02010600040101010101" pitchFamily="2" charset="-122"/>
                <a:ea typeface="STHeiti" panose="02010600040101010101" pitchFamily="2" charset="-122"/>
                <a:cs typeface="Helvetica"/>
                <a:sym typeface="Helvetica" panose="020B0604020202030204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F3D4620-C6AB-7359-A2FA-F7F4C4E76B75}"/>
                </a:ext>
              </a:extLst>
            </p:cNvPr>
            <p:cNvSpPr txBox="1"/>
            <p:nvPr/>
          </p:nvSpPr>
          <p:spPr>
            <a:xfrm>
              <a:off x="6244751" y="6102653"/>
              <a:ext cx="2746991" cy="6679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健壮快速的多路径传输机制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[USENIX ATC16,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 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ToN18]</a:t>
              </a:r>
            </a:p>
          </p:txBody>
        </p:sp>
        <p:pic>
          <p:nvPicPr>
            <p:cNvPr id="150" name="图片 149">
              <a:extLst>
                <a:ext uri="{FF2B5EF4-FFF2-40B4-BE49-F238E27FC236}">
                  <a16:creationId xmlns:a16="http://schemas.microsoft.com/office/drawing/2014/main" id="{A88ECBDF-3197-843C-4F8F-81EC2A7AB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r="916"/>
            <a:stretch/>
          </p:blipFill>
          <p:spPr>
            <a:xfrm>
              <a:off x="3241499" y="5084224"/>
              <a:ext cx="2987326" cy="932754"/>
            </a:xfrm>
            <a:prstGeom prst="rect">
              <a:avLst/>
            </a:prstGeom>
          </p:spPr>
        </p:pic>
        <p:pic>
          <p:nvPicPr>
            <p:cNvPr id="154" name="图片 153">
              <a:extLst>
                <a:ext uri="{FF2B5EF4-FFF2-40B4-BE49-F238E27FC236}">
                  <a16:creationId xmlns:a16="http://schemas.microsoft.com/office/drawing/2014/main" id="{77DC8ED3-5A2C-AD02-639B-3EAC429F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354335" y="4364230"/>
              <a:ext cx="2527821" cy="1292294"/>
            </a:xfrm>
            <a:prstGeom prst="rect">
              <a:avLst/>
            </a:prstGeom>
          </p:spPr>
        </p:pic>
        <p:sp>
          <p:nvSpPr>
            <p:cNvPr id="164" name="圆角矩形 7">
              <a:extLst>
                <a:ext uri="{FF2B5EF4-FFF2-40B4-BE49-F238E27FC236}">
                  <a16:creationId xmlns:a16="http://schemas.microsoft.com/office/drawing/2014/main" id="{8E52EFD9-DB60-CBB5-58E9-780136904238}"/>
                </a:ext>
              </a:extLst>
            </p:cNvPr>
            <p:cNvSpPr/>
            <p:nvPr/>
          </p:nvSpPr>
          <p:spPr>
            <a:xfrm>
              <a:off x="9026783" y="4233786"/>
              <a:ext cx="2579285" cy="2469314"/>
            </a:xfrm>
            <a:prstGeom prst="roundRect">
              <a:avLst>
                <a:gd name="adj" fmla="val 74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Heiti" panose="02010600040101010101" pitchFamily="2" charset="-122"/>
                <a:ea typeface="STHeiti" panose="02010600040101010101" pitchFamily="2" charset="-122"/>
                <a:cs typeface="Helvetica"/>
                <a:sym typeface="Helvetica" panose="020B0604020202030204"/>
              </a:endParaRP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B2B92644-D03D-1872-9374-0BBA88E51CC2}"/>
                </a:ext>
              </a:extLst>
            </p:cNvPr>
            <p:cNvSpPr txBox="1"/>
            <p:nvPr/>
          </p:nvSpPr>
          <p:spPr>
            <a:xfrm>
              <a:off x="9026783" y="6102653"/>
              <a:ext cx="2579285" cy="6679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低开销流量调度机制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[INFOCOM17]</a:t>
              </a:r>
            </a:p>
          </p:txBody>
        </p:sp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79DB3D67-9310-6DBB-C5A1-3A7ADA791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046239" y="5224541"/>
              <a:ext cx="2498332" cy="933951"/>
            </a:xfrm>
            <a:prstGeom prst="rect">
              <a:avLst/>
            </a:prstGeom>
          </p:spPr>
        </p:pic>
        <p:pic>
          <p:nvPicPr>
            <p:cNvPr id="167" name="图片 166">
              <a:extLst>
                <a:ext uri="{FF2B5EF4-FFF2-40B4-BE49-F238E27FC236}">
                  <a16:creationId xmlns:a16="http://schemas.microsoft.com/office/drawing/2014/main" id="{C04BA4AE-BA10-2892-D34C-6BCF7A2B5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077831" y="4300507"/>
              <a:ext cx="1209274" cy="924034"/>
            </a:xfrm>
            <a:prstGeom prst="rect">
              <a:avLst/>
            </a:prstGeom>
          </p:spPr>
        </p:pic>
        <p:pic>
          <p:nvPicPr>
            <p:cNvPr id="168" name="图片 167">
              <a:extLst>
                <a:ext uri="{FF2B5EF4-FFF2-40B4-BE49-F238E27FC236}">
                  <a16:creationId xmlns:a16="http://schemas.microsoft.com/office/drawing/2014/main" id="{F19DC69E-E8B3-CB4E-FF1D-584CA4901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5676" y="4293826"/>
              <a:ext cx="1209274" cy="924034"/>
            </a:xfrm>
            <a:prstGeom prst="rect">
              <a:avLst/>
            </a:prstGeom>
          </p:spPr>
        </p:pic>
      </p:grpSp>
      <p:pic>
        <p:nvPicPr>
          <p:cNvPr id="174" name="图片 173">
            <a:extLst>
              <a:ext uri="{FF2B5EF4-FFF2-40B4-BE49-F238E27FC236}">
                <a16:creationId xmlns:a16="http://schemas.microsoft.com/office/drawing/2014/main" id="{AAC78DDF-C9C0-3334-2827-991778B96FD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217910" y="5715640"/>
            <a:ext cx="1854632" cy="632987"/>
          </a:xfrm>
          <a:prstGeom prst="rect">
            <a:avLst/>
          </a:prstGeom>
        </p:spPr>
      </p:pic>
      <p:pic>
        <p:nvPicPr>
          <p:cNvPr id="177" name="Picture 7">
            <a:extLst>
              <a:ext uri="{FF2B5EF4-FFF2-40B4-BE49-F238E27FC236}">
                <a16:creationId xmlns:a16="http://schemas.microsoft.com/office/drawing/2014/main" id="{982CBC5E-AF25-F538-D9A6-CC1FD3D841EC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2" t="17292" r="3669" b="17228"/>
          <a:stretch/>
        </p:blipFill>
        <p:spPr>
          <a:xfrm>
            <a:off x="8218435" y="5718658"/>
            <a:ext cx="1562899" cy="640323"/>
          </a:xfrm>
          <a:prstGeom prst="rect">
            <a:avLst/>
          </a:prstGeom>
        </p:spPr>
      </p:pic>
      <p:pic>
        <p:nvPicPr>
          <p:cNvPr id="178" name="图片 177">
            <a:extLst>
              <a:ext uri="{FF2B5EF4-FFF2-40B4-BE49-F238E27FC236}">
                <a16:creationId xmlns:a16="http://schemas.microsoft.com/office/drawing/2014/main" id="{AF5B460C-3762-ADE7-7F5F-44987882EA00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b="33623"/>
          <a:stretch/>
        </p:blipFill>
        <p:spPr>
          <a:xfrm>
            <a:off x="10237943" y="5715640"/>
            <a:ext cx="1683674" cy="695015"/>
          </a:xfrm>
          <a:prstGeom prst="rect">
            <a:avLst/>
          </a:prstGeom>
        </p:spPr>
      </p:pic>
      <p:pic>
        <p:nvPicPr>
          <p:cNvPr id="180" name="图片 179">
            <a:extLst>
              <a:ext uri="{FF2B5EF4-FFF2-40B4-BE49-F238E27FC236}">
                <a16:creationId xmlns:a16="http://schemas.microsoft.com/office/drawing/2014/main" id="{15F3570A-C9A0-AF32-4081-D0B0EDA09046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5" t="6194" r="13085" b="63627"/>
          <a:stretch/>
        </p:blipFill>
        <p:spPr>
          <a:xfrm>
            <a:off x="8870777" y="2656055"/>
            <a:ext cx="1261695" cy="6752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1" name="图片 180">
            <a:extLst>
              <a:ext uri="{FF2B5EF4-FFF2-40B4-BE49-F238E27FC236}">
                <a16:creationId xmlns:a16="http://schemas.microsoft.com/office/drawing/2014/main" id="{8DF013B1-1809-4B64-CCE8-5B00C1A29D9E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4290" r="51248" b="78189"/>
          <a:stretch/>
        </p:blipFill>
        <p:spPr>
          <a:xfrm>
            <a:off x="8080938" y="2839890"/>
            <a:ext cx="1261695" cy="376280"/>
          </a:xfrm>
          <a:prstGeom prst="rect">
            <a:avLst/>
          </a:prstGeom>
        </p:spPr>
      </p:pic>
      <p:sp>
        <p:nvSpPr>
          <p:cNvPr id="183" name="文本框 182">
            <a:extLst>
              <a:ext uri="{FF2B5EF4-FFF2-40B4-BE49-F238E27FC236}">
                <a16:creationId xmlns:a16="http://schemas.microsoft.com/office/drawing/2014/main" id="{98585020-34C8-F662-97CE-6079DE8BB71F}"/>
              </a:ext>
            </a:extLst>
          </p:cNvPr>
          <p:cNvSpPr txBox="1"/>
          <p:nvPr/>
        </p:nvSpPr>
        <p:spPr>
          <a:xfrm>
            <a:off x="10308795" y="3606788"/>
            <a:ext cx="1793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hlinkClick r:id="rId38"/>
              </a:rPr>
              <a:t>https://github.com/1989chenguo/FUSO.git</a:t>
            </a:r>
            <a:endParaRPr lang="zh-CN" altLang="en-US" sz="1000" dirty="0"/>
          </a:p>
        </p:txBody>
      </p:sp>
      <p:pic>
        <p:nvPicPr>
          <p:cNvPr id="185" name="图片 184">
            <a:extLst>
              <a:ext uri="{FF2B5EF4-FFF2-40B4-BE49-F238E27FC236}">
                <a16:creationId xmlns:a16="http://schemas.microsoft.com/office/drawing/2014/main" id="{293922AA-CF93-48C9-67EE-1DE5709BDDA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1217" y="5308255"/>
            <a:ext cx="1728661" cy="340875"/>
          </a:xfrm>
          <a:prstGeom prst="rect">
            <a:avLst/>
          </a:prstGeom>
        </p:spPr>
      </p:pic>
      <p:pic>
        <p:nvPicPr>
          <p:cNvPr id="187" name="图片 186">
            <a:extLst>
              <a:ext uri="{FF2B5EF4-FFF2-40B4-BE49-F238E27FC236}">
                <a16:creationId xmlns:a16="http://schemas.microsoft.com/office/drawing/2014/main" id="{418C4543-F80D-4B09-DF4C-C817B8E809D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09272" y="5026704"/>
            <a:ext cx="1728661" cy="244340"/>
          </a:xfrm>
          <a:prstGeom prst="rect">
            <a:avLst/>
          </a:prstGeom>
        </p:spPr>
      </p:pic>
      <p:sp>
        <p:nvSpPr>
          <p:cNvPr id="188" name="圆角矩形 1">
            <a:extLst>
              <a:ext uri="{FF2B5EF4-FFF2-40B4-BE49-F238E27FC236}">
                <a16:creationId xmlns:a16="http://schemas.microsoft.com/office/drawing/2014/main" id="{27341525-B307-D0C6-8262-70DF77B20B0E}"/>
              </a:ext>
            </a:extLst>
          </p:cNvPr>
          <p:cNvSpPr/>
          <p:nvPr/>
        </p:nvSpPr>
        <p:spPr>
          <a:xfrm>
            <a:off x="7925249" y="130911"/>
            <a:ext cx="6260963" cy="1954422"/>
          </a:xfrm>
          <a:prstGeom prst="roundRect">
            <a:avLst>
              <a:gd name="adj" fmla="val 7044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 sz="11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DA11B7E7-0ED2-4D3B-6238-2FC860719C11}"/>
              </a:ext>
            </a:extLst>
          </p:cNvPr>
          <p:cNvCxnSpPr>
            <a:cxnSpLocks/>
          </p:cNvCxnSpPr>
          <p:nvPr/>
        </p:nvCxnSpPr>
        <p:spPr>
          <a:xfrm flipV="1">
            <a:off x="7305964" y="2635611"/>
            <a:ext cx="615017" cy="88060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E3225C04-0BAA-D15B-0CD1-798B53D51958}"/>
              </a:ext>
            </a:extLst>
          </p:cNvPr>
          <p:cNvCxnSpPr>
            <a:cxnSpLocks/>
          </p:cNvCxnSpPr>
          <p:nvPr/>
        </p:nvCxnSpPr>
        <p:spPr>
          <a:xfrm>
            <a:off x="7305964" y="3546801"/>
            <a:ext cx="644563" cy="9388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14D34501-ACC2-8CC1-F2D9-093BDA0F47B7}"/>
              </a:ext>
            </a:extLst>
          </p:cNvPr>
          <p:cNvCxnSpPr>
            <a:cxnSpLocks/>
          </p:cNvCxnSpPr>
          <p:nvPr/>
        </p:nvCxnSpPr>
        <p:spPr>
          <a:xfrm flipV="1">
            <a:off x="7305963" y="207740"/>
            <a:ext cx="634766" cy="232221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BBC9576D-7A08-6D3B-9D22-6CAC1AF8F0BC}"/>
              </a:ext>
            </a:extLst>
          </p:cNvPr>
          <p:cNvCxnSpPr>
            <a:cxnSpLocks/>
          </p:cNvCxnSpPr>
          <p:nvPr/>
        </p:nvCxnSpPr>
        <p:spPr>
          <a:xfrm flipV="1">
            <a:off x="7305963" y="2037786"/>
            <a:ext cx="653042" cy="50406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5659F455-94DA-1B7B-B5FE-4D168E05B98B}"/>
              </a:ext>
            </a:extLst>
          </p:cNvPr>
          <p:cNvGrpSpPr/>
          <p:nvPr/>
        </p:nvGrpSpPr>
        <p:grpSpPr>
          <a:xfrm>
            <a:off x="8050996" y="254330"/>
            <a:ext cx="6039052" cy="1738213"/>
            <a:chOff x="3352191" y="3964232"/>
            <a:chExt cx="8258784" cy="2832006"/>
          </a:xfrm>
        </p:grpSpPr>
        <p:sp>
          <p:nvSpPr>
            <p:cNvPr id="212" name="圆角矩形 7">
              <a:extLst>
                <a:ext uri="{FF2B5EF4-FFF2-40B4-BE49-F238E27FC236}">
                  <a16:creationId xmlns:a16="http://schemas.microsoft.com/office/drawing/2014/main" id="{94F2D7B6-64D3-09CF-8641-829C4CCC083C}"/>
                </a:ext>
              </a:extLst>
            </p:cNvPr>
            <p:cNvSpPr/>
            <p:nvPr/>
          </p:nvSpPr>
          <p:spPr>
            <a:xfrm>
              <a:off x="3352191" y="3972298"/>
              <a:ext cx="8258784" cy="2785746"/>
            </a:xfrm>
            <a:prstGeom prst="roundRect">
              <a:avLst>
                <a:gd name="adj" fmla="val 74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Heiti" panose="02010600040101010101" pitchFamily="2" charset="-122"/>
                <a:ea typeface="STHeiti" panose="02010600040101010101" pitchFamily="2" charset="-122"/>
                <a:cs typeface="Helvetica"/>
                <a:sym typeface="Helvetica" panose="020B0604020202030204"/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AAC17689-A14F-D2EF-A954-F6E955F3473B}"/>
                </a:ext>
              </a:extLst>
            </p:cNvPr>
            <p:cNvSpPr txBox="1"/>
            <p:nvPr/>
          </p:nvSpPr>
          <p:spPr>
            <a:xfrm>
              <a:off x="3352191" y="5818413"/>
              <a:ext cx="8258784" cy="9778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利用用户历史数据智能选择最优传输配置，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基于机器学习针对不同用户选择合适的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TCP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初始窗口、拥塞控制算法和丢包恢复机制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[JSAC19&amp;IWQoS18,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 腾讯</a:t>
              </a:r>
              <a:r>
                <a:rPr lang="zh-CN" altLang="en-US" sz="11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" panose="020B0604020202030204"/>
                </a:rPr>
                <a:t>应用宝下载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&amp;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百度</a:t>
              </a:r>
              <a:r>
                <a:rPr lang="zh-CN" altLang="en-US" sz="11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" panose="020B0604020202030204"/>
                </a:rPr>
                <a:t>无线搜索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" panose="020B0604020202030204"/>
                </a:rPr>
                <a:t>]</a:t>
              </a:r>
            </a:p>
          </p:txBody>
        </p:sp>
        <p:pic>
          <p:nvPicPr>
            <p:cNvPr id="214" name="图片 213">
              <a:extLst>
                <a:ext uri="{FF2B5EF4-FFF2-40B4-BE49-F238E27FC236}">
                  <a16:creationId xmlns:a16="http://schemas.microsoft.com/office/drawing/2014/main" id="{60F2921A-4B32-7F5B-4646-889BBE2FE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8234457" y="4002270"/>
              <a:ext cx="3270729" cy="1727066"/>
            </a:xfrm>
            <a:prstGeom prst="rect">
              <a:avLst/>
            </a:prstGeom>
          </p:spPr>
        </p:pic>
        <p:pic>
          <p:nvPicPr>
            <p:cNvPr id="215" name="图片 214">
              <a:extLst>
                <a:ext uri="{FF2B5EF4-FFF2-40B4-BE49-F238E27FC236}">
                  <a16:creationId xmlns:a16="http://schemas.microsoft.com/office/drawing/2014/main" id="{7160FEDD-2F15-C440-4A32-B4CD730C8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8153"/>
            <a:stretch/>
          </p:blipFill>
          <p:spPr>
            <a:xfrm>
              <a:off x="3503774" y="3964232"/>
              <a:ext cx="2292165" cy="1872250"/>
            </a:xfrm>
            <a:prstGeom prst="rect">
              <a:avLst/>
            </a:prstGeom>
          </p:spPr>
        </p:pic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764401EE-FD05-AC5A-9144-A9D5A3F1161B}"/>
                </a:ext>
              </a:extLst>
            </p:cNvPr>
            <p:cNvSpPr txBox="1"/>
            <p:nvPr/>
          </p:nvSpPr>
          <p:spPr>
            <a:xfrm>
              <a:off x="10106025" y="4427775"/>
              <a:ext cx="1399161" cy="4011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线上业务实测</a:t>
              </a:r>
            </a:p>
          </p:txBody>
        </p:sp>
      </p:grpSp>
      <p:pic>
        <p:nvPicPr>
          <p:cNvPr id="217" name="图片 216">
            <a:extLst>
              <a:ext uri="{FF2B5EF4-FFF2-40B4-BE49-F238E27FC236}">
                <a16:creationId xmlns:a16="http://schemas.microsoft.com/office/drawing/2014/main" id="{8357D36F-1E7E-EABA-1963-40BC7C4E34DD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t="1374" b="54128"/>
          <a:stretch/>
        </p:blipFill>
        <p:spPr>
          <a:xfrm>
            <a:off x="9733638" y="334233"/>
            <a:ext cx="1875470" cy="844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9" name="矩形: 圆角 218">
            <a:extLst>
              <a:ext uri="{FF2B5EF4-FFF2-40B4-BE49-F238E27FC236}">
                <a16:creationId xmlns:a16="http://schemas.microsoft.com/office/drawing/2014/main" id="{73D455A4-D096-6ADE-2AE4-9100C582E25D}"/>
              </a:ext>
            </a:extLst>
          </p:cNvPr>
          <p:cNvSpPr/>
          <p:nvPr/>
        </p:nvSpPr>
        <p:spPr>
          <a:xfrm>
            <a:off x="7931056" y="4698026"/>
            <a:ext cx="6260963" cy="252000"/>
          </a:xfrm>
          <a:prstGeom prst="round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应用于华为鲲鹏芯片，产品线评价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“极大降低资源开销”“有效提升产品大规模部署能力”</a:t>
            </a:r>
          </a:p>
        </p:txBody>
      </p:sp>
      <p:sp>
        <p:nvSpPr>
          <p:cNvPr id="220" name="矩形: 圆角 219">
            <a:extLst>
              <a:ext uri="{FF2B5EF4-FFF2-40B4-BE49-F238E27FC236}">
                <a16:creationId xmlns:a16="http://schemas.microsoft.com/office/drawing/2014/main" id="{BB78D893-10EE-4454-849F-AC4F72F93A8A}"/>
              </a:ext>
            </a:extLst>
          </p:cNvPr>
          <p:cNvSpPr/>
          <p:nvPr/>
        </p:nvSpPr>
        <p:spPr>
          <a:xfrm>
            <a:off x="7931056" y="2341338"/>
            <a:ext cx="6260963" cy="252000"/>
          </a:xfrm>
          <a:prstGeom prst="round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应用于</a:t>
            </a: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腾讯自研交换机，产品线评价“</a:t>
            </a:r>
            <a:r>
              <a:rPr lang="zh-CN" altLang="en-US" sz="1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有效改善数据中心网络的故障收敛性能</a:t>
            </a: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3" name="矩形: 圆角 222">
            <a:extLst>
              <a:ext uri="{FF2B5EF4-FFF2-40B4-BE49-F238E27FC236}">
                <a16:creationId xmlns:a16="http://schemas.microsoft.com/office/drawing/2014/main" id="{1B90F3F6-F42F-9553-CB35-E592FB4400E6}"/>
              </a:ext>
            </a:extLst>
          </p:cNvPr>
          <p:cNvSpPr/>
          <p:nvPr/>
        </p:nvSpPr>
        <p:spPr>
          <a:xfrm>
            <a:off x="7920981" y="-63968"/>
            <a:ext cx="6260963" cy="250651"/>
          </a:xfrm>
          <a:prstGeom prst="round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应用于</a:t>
            </a: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百度无线搜索和腾讯</a:t>
            </a: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下载，产品线评价</a:t>
            </a: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明显提升网络传输速度</a:t>
            </a: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230" name="图片 229">
            <a:extLst>
              <a:ext uri="{FF2B5EF4-FFF2-40B4-BE49-F238E27FC236}">
                <a16:creationId xmlns:a16="http://schemas.microsoft.com/office/drawing/2014/main" id="{6E5A3390-8826-2E77-971D-07D539959DAC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451878" y="5037087"/>
            <a:ext cx="1469739" cy="662956"/>
          </a:xfrm>
          <a:prstGeom prst="rect">
            <a:avLst/>
          </a:prstGeom>
        </p:spPr>
      </p:pic>
      <p:pic>
        <p:nvPicPr>
          <p:cNvPr id="231" name="图片 230">
            <a:extLst>
              <a:ext uri="{FF2B5EF4-FFF2-40B4-BE49-F238E27FC236}">
                <a16:creationId xmlns:a16="http://schemas.microsoft.com/office/drawing/2014/main" id="{E74FC15D-4AB2-97D2-D692-DED6938EDDFD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165399" y="5058451"/>
            <a:ext cx="385193" cy="52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18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746ADC8-5DFC-F590-E11F-36C747D336E7}"/>
              </a:ext>
            </a:extLst>
          </p:cNvPr>
          <p:cNvGrpSpPr/>
          <p:nvPr/>
        </p:nvGrpSpPr>
        <p:grpSpPr>
          <a:xfrm>
            <a:off x="2943019" y="4411438"/>
            <a:ext cx="3455734" cy="1769500"/>
            <a:chOff x="2855346" y="4396644"/>
            <a:chExt cx="3455734" cy="1769500"/>
          </a:xfrm>
        </p:grpSpPr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4324EED4-2D62-871F-5563-AE82CDF985CD}"/>
                </a:ext>
              </a:extLst>
            </p:cNvPr>
            <p:cNvSpPr/>
            <p:nvPr/>
          </p:nvSpPr>
          <p:spPr>
            <a:xfrm>
              <a:off x="2855346" y="4759485"/>
              <a:ext cx="3455734" cy="1036140"/>
            </a:xfrm>
            <a:prstGeom prst="rect">
              <a:avLst/>
            </a:prstGeom>
            <a:solidFill>
              <a:srgbClr val="30B5C5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A4A4D656-2E19-FBD2-BBD8-2D93E7CB8852}"/>
                </a:ext>
              </a:extLst>
            </p:cNvPr>
            <p:cNvSpPr/>
            <p:nvPr/>
          </p:nvSpPr>
          <p:spPr>
            <a:xfrm>
              <a:off x="2939886" y="4963833"/>
              <a:ext cx="432000" cy="20630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 </a:t>
              </a: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解包</a:t>
              </a:r>
              <a:endPara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59E01382-A6CA-C7BB-571D-3E81CDECD169}"/>
                </a:ext>
              </a:extLst>
            </p:cNvPr>
            <p:cNvSpPr/>
            <p:nvPr/>
          </p:nvSpPr>
          <p:spPr>
            <a:xfrm>
              <a:off x="4294966" y="4963833"/>
              <a:ext cx="576000" cy="20630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 </a:t>
              </a: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乱序接收</a:t>
              </a:r>
              <a:endPara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ACD5C5CD-DCC6-6F13-59E9-17294BB84274}"/>
                </a:ext>
              </a:extLst>
            </p:cNvPr>
            <p:cNvSpPr/>
            <p:nvPr/>
          </p:nvSpPr>
          <p:spPr>
            <a:xfrm>
              <a:off x="5044506" y="4963833"/>
              <a:ext cx="576000" cy="20630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4 </a:t>
              </a: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拥塞控制</a:t>
              </a:r>
              <a:endPara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28F50C6D-C35E-3C10-625C-7E76CBE77C3A}"/>
                </a:ext>
              </a:extLst>
            </p:cNvPr>
            <p:cNvSpPr/>
            <p:nvPr/>
          </p:nvSpPr>
          <p:spPr>
            <a:xfrm>
              <a:off x="5794046" y="4963833"/>
              <a:ext cx="432000" cy="20630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5 </a:t>
              </a: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封包</a:t>
              </a:r>
              <a:endPara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5" name="直接箭头连接符 234">
              <a:extLst>
                <a:ext uri="{FF2B5EF4-FFF2-40B4-BE49-F238E27FC236}">
                  <a16:creationId xmlns:a16="http://schemas.microsoft.com/office/drawing/2014/main" id="{8333B3E8-8A1D-5E00-79E1-C4D7F8B85C9C}"/>
                </a:ext>
              </a:extLst>
            </p:cNvPr>
            <p:cNvCxnSpPr>
              <a:cxnSpLocks/>
              <a:stCxn id="236" idx="3"/>
              <a:endCxn id="232" idx="1"/>
            </p:cNvCxnSpPr>
            <p:nvPr/>
          </p:nvCxnSpPr>
          <p:spPr>
            <a:xfrm>
              <a:off x="4121426" y="5066985"/>
              <a:ext cx="173540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2333C642-CF1F-9331-14BB-2927757AC53A}"/>
                </a:ext>
              </a:extLst>
            </p:cNvPr>
            <p:cNvSpPr/>
            <p:nvPr/>
          </p:nvSpPr>
          <p:spPr>
            <a:xfrm>
              <a:off x="3545426" y="4963833"/>
              <a:ext cx="576000" cy="20630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连接控制</a:t>
              </a:r>
              <a:endPara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00E1CA63-8760-D22B-C157-FA1826B6DF12}"/>
                </a:ext>
              </a:extLst>
            </p:cNvPr>
            <p:cNvCxnSpPr>
              <a:cxnSpLocks/>
              <a:stCxn id="231" idx="3"/>
              <a:endCxn id="236" idx="1"/>
            </p:cNvCxnSpPr>
            <p:nvPr/>
          </p:nvCxnSpPr>
          <p:spPr>
            <a:xfrm>
              <a:off x="3371886" y="5066985"/>
              <a:ext cx="173540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41C70F60-3B00-B7AF-11F7-F2671518BC3E}"/>
                </a:ext>
              </a:extLst>
            </p:cNvPr>
            <p:cNvSpPr/>
            <p:nvPr/>
          </p:nvSpPr>
          <p:spPr>
            <a:xfrm>
              <a:off x="3959371" y="5295618"/>
              <a:ext cx="576000" cy="20520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6 RTO</a:t>
              </a: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触发</a:t>
              </a:r>
              <a:endPara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9" name="直接箭头连接符 238">
              <a:extLst>
                <a:ext uri="{FF2B5EF4-FFF2-40B4-BE49-F238E27FC236}">
                  <a16:creationId xmlns:a16="http://schemas.microsoft.com/office/drawing/2014/main" id="{E2066481-D5DB-1121-51E7-C7F67DA140B7}"/>
                </a:ext>
              </a:extLst>
            </p:cNvPr>
            <p:cNvCxnSpPr>
              <a:cxnSpLocks/>
              <a:stCxn id="233" idx="3"/>
              <a:endCxn id="234" idx="1"/>
            </p:cNvCxnSpPr>
            <p:nvPr/>
          </p:nvCxnSpPr>
          <p:spPr>
            <a:xfrm>
              <a:off x="5620506" y="5066985"/>
              <a:ext cx="173540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0" name="直接箭头连接符 239">
              <a:extLst>
                <a:ext uri="{FF2B5EF4-FFF2-40B4-BE49-F238E27FC236}">
                  <a16:creationId xmlns:a16="http://schemas.microsoft.com/office/drawing/2014/main" id="{A437D24A-4D48-6495-55A8-6C58EA0AC0F2}"/>
                </a:ext>
              </a:extLst>
            </p:cNvPr>
            <p:cNvCxnSpPr>
              <a:cxnSpLocks/>
              <a:stCxn id="232" idx="3"/>
              <a:endCxn id="233" idx="1"/>
            </p:cNvCxnSpPr>
            <p:nvPr/>
          </p:nvCxnSpPr>
          <p:spPr>
            <a:xfrm>
              <a:off x="4870966" y="5066985"/>
              <a:ext cx="173540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CE6C7FEE-0B58-E2AE-09F8-D2BE15094E24}"/>
                </a:ext>
              </a:extLst>
            </p:cNvPr>
            <p:cNvSpPr/>
            <p:nvPr/>
          </p:nvSpPr>
          <p:spPr>
            <a:xfrm>
              <a:off x="4636911" y="5298932"/>
              <a:ext cx="576000" cy="2052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7 </a:t>
              </a: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位图管理</a:t>
              </a:r>
              <a:endPara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2" name="直接箭头连接符 241">
              <a:extLst>
                <a:ext uri="{FF2B5EF4-FFF2-40B4-BE49-F238E27FC236}">
                  <a16:creationId xmlns:a16="http://schemas.microsoft.com/office/drawing/2014/main" id="{9D9F163E-F27F-1F3C-120F-886AC29F777B}"/>
                </a:ext>
              </a:extLst>
            </p:cNvPr>
            <p:cNvCxnSpPr>
              <a:cxnSpLocks/>
              <a:stCxn id="241" idx="0"/>
              <a:endCxn id="232" idx="2"/>
            </p:cNvCxnSpPr>
            <p:nvPr/>
          </p:nvCxnSpPr>
          <p:spPr>
            <a:xfrm flipH="1" flipV="1">
              <a:off x="4582966" y="5170137"/>
              <a:ext cx="341945" cy="128795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6922923B-6B28-186B-2476-B4C150E9B934}"/>
                </a:ext>
              </a:extLst>
            </p:cNvPr>
            <p:cNvSpPr/>
            <p:nvPr/>
          </p:nvSpPr>
          <p:spPr>
            <a:xfrm>
              <a:off x="2855346" y="4396644"/>
              <a:ext cx="3455733" cy="1975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DMA</a:t>
              </a:r>
            </a:p>
          </p:txBody>
        </p:sp>
        <p:cxnSp>
          <p:nvCxnSpPr>
            <p:cNvPr id="244" name="直接箭头连接符 243">
              <a:extLst>
                <a:ext uri="{FF2B5EF4-FFF2-40B4-BE49-F238E27FC236}">
                  <a16:creationId xmlns:a16="http://schemas.microsoft.com/office/drawing/2014/main" id="{10161860-ABD6-2082-E176-65D54E0160E2}"/>
                </a:ext>
              </a:extLst>
            </p:cNvPr>
            <p:cNvCxnSpPr>
              <a:cxnSpLocks/>
              <a:stCxn id="238" idx="0"/>
              <a:endCxn id="232" idx="2"/>
            </p:cNvCxnSpPr>
            <p:nvPr/>
          </p:nvCxnSpPr>
          <p:spPr>
            <a:xfrm flipV="1">
              <a:off x="4247371" y="5170137"/>
              <a:ext cx="335595" cy="125481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5" name="直接箭头连接符 244">
              <a:extLst>
                <a:ext uri="{FF2B5EF4-FFF2-40B4-BE49-F238E27FC236}">
                  <a16:creationId xmlns:a16="http://schemas.microsoft.com/office/drawing/2014/main" id="{355F7B6A-8941-D521-26A2-32A8BF2FDEE5}"/>
                </a:ext>
              </a:extLst>
            </p:cNvPr>
            <p:cNvCxnSpPr>
              <a:cxnSpLocks/>
              <a:stCxn id="238" idx="0"/>
              <a:endCxn id="236" idx="2"/>
            </p:cNvCxnSpPr>
            <p:nvPr/>
          </p:nvCxnSpPr>
          <p:spPr>
            <a:xfrm flipH="1" flipV="1">
              <a:off x="3833426" y="5170137"/>
              <a:ext cx="413945" cy="125481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6" name="直接箭头连接符 245">
              <a:extLst>
                <a:ext uri="{FF2B5EF4-FFF2-40B4-BE49-F238E27FC236}">
                  <a16:creationId xmlns:a16="http://schemas.microsoft.com/office/drawing/2014/main" id="{86259094-813C-8714-1B14-234C23B53CA7}"/>
                </a:ext>
              </a:extLst>
            </p:cNvPr>
            <p:cNvCxnSpPr>
              <a:cxnSpLocks/>
              <a:stCxn id="231" idx="0"/>
            </p:cNvCxnSpPr>
            <p:nvPr/>
          </p:nvCxnSpPr>
          <p:spPr>
            <a:xfrm flipV="1">
              <a:off x="3155886" y="4589269"/>
              <a:ext cx="0" cy="374564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3744909B-58DC-DFAA-7B46-E66ADC9D2C74}"/>
                </a:ext>
              </a:extLst>
            </p:cNvPr>
            <p:cNvCxnSpPr>
              <a:cxnSpLocks/>
              <a:endCxn id="236" idx="0"/>
            </p:cNvCxnSpPr>
            <p:nvPr/>
          </p:nvCxnSpPr>
          <p:spPr>
            <a:xfrm>
              <a:off x="3833426" y="4608246"/>
              <a:ext cx="0" cy="355587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6988FA38-75F6-7A95-3126-9799B51D2520}"/>
                </a:ext>
              </a:extLst>
            </p:cNvPr>
            <p:cNvCxnSpPr>
              <a:cxnSpLocks/>
              <a:stCxn id="232" idx="0"/>
            </p:cNvCxnSpPr>
            <p:nvPr/>
          </p:nvCxnSpPr>
          <p:spPr>
            <a:xfrm flipV="1">
              <a:off x="4582966" y="4589269"/>
              <a:ext cx="0" cy="374564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EB458271-45F7-CC5F-B9BE-1E28C4C87126}"/>
                </a:ext>
              </a:extLst>
            </p:cNvPr>
            <p:cNvCxnSpPr>
              <a:cxnSpLocks/>
              <a:stCxn id="233" idx="0"/>
            </p:cNvCxnSpPr>
            <p:nvPr/>
          </p:nvCxnSpPr>
          <p:spPr>
            <a:xfrm flipV="1">
              <a:off x="5332506" y="4601895"/>
              <a:ext cx="0" cy="361938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0" name="直接箭头连接符 249">
              <a:extLst>
                <a:ext uri="{FF2B5EF4-FFF2-40B4-BE49-F238E27FC236}">
                  <a16:creationId xmlns:a16="http://schemas.microsoft.com/office/drawing/2014/main" id="{ECEEC984-EE5A-958E-72E5-48974B1B1E39}"/>
                </a:ext>
              </a:extLst>
            </p:cNvPr>
            <p:cNvCxnSpPr>
              <a:cxnSpLocks/>
              <a:endCxn id="234" idx="0"/>
            </p:cNvCxnSpPr>
            <p:nvPr/>
          </p:nvCxnSpPr>
          <p:spPr>
            <a:xfrm>
              <a:off x="6010046" y="4608246"/>
              <a:ext cx="0" cy="355587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1" name="直接箭头连接符 250">
              <a:extLst>
                <a:ext uri="{FF2B5EF4-FFF2-40B4-BE49-F238E27FC236}">
                  <a16:creationId xmlns:a16="http://schemas.microsoft.com/office/drawing/2014/main" id="{E96A1D85-260E-FB02-F195-44F0A13B33D4}"/>
                </a:ext>
              </a:extLst>
            </p:cNvPr>
            <p:cNvCxnSpPr>
              <a:cxnSpLocks/>
              <a:endCxn id="231" idx="2"/>
            </p:cNvCxnSpPr>
            <p:nvPr/>
          </p:nvCxnSpPr>
          <p:spPr>
            <a:xfrm flipV="1">
              <a:off x="3152172" y="5170137"/>
              <a:ext cx="0" cy="790808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2" name="直接箭头连接符 251">
              <a:extLst>
                <a:ext uri="{FF2B5EF4-FFF2-40B4-BE49-F238E27FC236}">
                  <a16:creationId xmlns:a16="http://schemas.microsoft.com/office/drawing/2014/main" id="{A041BFAA-7E68-0765-0477-57E43E0ABBBF}"/>
                </a:ext>
              </a:extLst>
            </p:cNvPr>
            <p:cNvCxnSpPr>
              <a:cxnSpLocks/>
              <a:stCxn id="234" idx="2"/>
            </p:cNvCxnSpPr>
            <p:nvPr/>
          </p:nvCxnSpPr>
          <p:spPr>
            <a:xfrm flipH="1">
              <a:off x="6009731" y="5170137"/>
              <a:ext cx="315" cy="790808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8873196E-6083-143B-F42A-6D38675150C6}"/>
                </a:ext>
              </a:extLst>
            </p:cNvPr>
            <p:cNvSpPr/>
            <p:nvPr/>
          </p:nvSpPr>
          <p:spPr>
            <a:xfrm>
              <a:off x="2855346" y="5960944"/>
              <a:ext cx="3455734" cy="2052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10G_Sub_system</a:t>
              </a:r>
            </a:p>
          </p:txBody>
        </p:sp>
        <p:cxnSp>
          <p:nvCxnSpPr>
            <p:cNvPr id="254" name="连接符: 肘形 253">
              <a:extLst>
                <a:ext uri="{FF2B5EF4-FFF2-40B4-BE49-F238E27FC236}">
                  <a16:creationId xmlns:a16="http://schemas.microsoft.com/office/drawing/2014/main" id="{1E25FAD2-E1F9-824B-5095-F025FA1C8B59}"/>
                </a:ext>
              </a:extLst>
            </p:cNvPr>
            <p:cNvCxnSpPr>
              <a:cxnSpLocks/>
              <a:stCxn id="236" idx="2"/>
              <a:endCxn id="233" idx="2"/>
            </p:cNvCxnSpPr>
            <p:nvPr/>
          </p:nvCxnSpPr>
          <p:spPr>
            <a:xfrm rot="16200000" flipH="1">
              <a:off x="4582966" y="4420597"/>
              <a:ext cx="12700" cy="1499080"/>
            </a:xfrm>
            <a:prstGeom prst="bentConnector3">
              <a:avLst>
                <a:gd name="adj1" fmla="val 3416323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C5AB3E50-DF54-FC12-6534-0E013131F56A}"/>
                </a:ext>
              </a:extLst>
            </p:cNvPr>
            <p:cNvSpPr txBox="1"/>
            <p:nvPr/>
          </p:nvSpPr>
          <p:spPr>
            <a:xfrm>
              <a:off x="5387178" y="5481394"/>
              <a:ext cx="640196" cy="153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传输层</a:t>
              </a:r>
              <a:endParaRPr kumimoji="1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5" name="连接符: 肘形 154">
            <a:extLst>
              <a:ext uri="{FF2B5EF4-FFF2-40B4-BE49-F238E27FC236}">
                <a16:creationId xmlns:a16="http://schemas.microsoft.com/office/drawing/2014/main" id="{C8D51DBD-04F2-88AA-8BFD-98451490293C}"/>
              </a:ext>
            </a:extLst>
          </p:cNvPr>
          <p:cNvCxnSpPr>
            <a:cxnSpLocks/>
            <a:stCxn id="241" idx="2"/>
            <a:endCxn id="159" idx="1"/>
          </p:cNvCxnSpPr>
          <p:nvPr/>
        </p:nvCxnSpPr>
        <p:spPr>
          <a:xfrm rot="5400000" flipH="1">
            <a:off x="3461148" y="3967490"/>
            <a:ext cx="592254" cy="2510618"/>
          </a:xfrm>
          <a:prstGeom prst="bentConnector4">
            <a:avLst>
              <a:gd name="adj1" fmla="val -31315"/>
              <a:gd name="adj2" fmla="val 89065"/>
            </a:avLst>
          </a:prstGeom>
          <a:noFill/>
          <a:ln w="12700" cap="flat" cmpd="sng" algn="ctr">
            <a:solidFill>
              <a:srgbClr val="00B050"/>
            </a:solidFill>
            <a:prstDash val="dash"/>
            <a:miter lim="800000"/>
            <a:tailEnd type="triangle"/>
          </a:ln>
          <a:effectLst/>
        </p:spPr>
      </p:cxn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34883D5A-DD11-4BCE-D77D-9AE643055C85}"/>
              </a:ext>
            </a:extLst>
          </p:cNvPr>
          <p:cNvGrpSpPr/>
          <p:nvPr/>
        </p:nvGrpSpPr>
        <p:grpSpPr>
          <a:xfrm>
            <a:off x="397857" y="3317989"/>
            <a:ext cx="2104109" cy="2862949"/>
            <a:chOff x="397857" y="3303195"/>
            <a:chExt cx="2104109" cy="2862949"/>
          </a:xfrm>
        </p:grpSpPr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1706F3CB-7097-FF66-440F-9B45F625A18A}"/>
                </a:ext>
              </a:extLst>
            </p:cNvPr>
            <p:cNvSpPr/>
            <p:nvPr/>
          </p:nvSpPr>
          <p:spPr>
            <a:xfrm flipH="1">
              <a:off x="397857" y="3657611"/>
              <a:ext cx="2104109" cy="2508533"/>
            </a:xfrm>
            <a:prstGeom prst="rect">
              <a:avLst/>
            </a:prstGeom>
            <a:solidFill>
              <a:srgbClr val="ED6D00">
                <a:lumMod val="20000"/>
                <a:lumOff val="80000"/>
              </a:srgbClr>
            </a:solidFill>
            <a:ln w="1270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914214A2-51E5-CD39-A381-2BDD64DE0D94}"/>
                </a:ext>
              </a:extLst>
            </p:cNvPr>
            <p:cNvSpPr/>
            <p:nvPr/>
          </p:nvSpPr>
          <p:spPr>
            <a:xfrm>
              <a:off x="718829" y="3778682"/>
              <a:ext cx="1440000" cy="21600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 </a:t>
              </a: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位图管理模块</a:t>
              </a: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7723859-E681-F21B-D9E6-CA5F40808549}"/>
                </a:ext>
              </a:extLst>
            </p:cNvPr>
            <p:cNvSpPr/>
            <p:nvPr/>
          </p:nvSpPr>
          <p:spPr>
            <a:xfrm>
              <a:off x="718829" y="4201693"/>
              <a:ext cx="1440000" cy="14400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Bitmap cache 0</a:t>
              </a: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B19AF39E-E9A9-DF1D-308B-F3922881FA01}"/>
                </a:ext>
              </a:extLst>
            </p:cNvPr>
            <p:cNvSpPr/>
            <p:nvPr/>
          </p:nvSpPr>
          <p:spPr>
            <a:xfrm>
              <a:off x="718829" y="4416087"/>
              <a:ext cx="1440000" cy="14400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Bitmap cache 1</a:t>
              </a: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FAD15D77-97D5-84F6-0B6E-EA631FF01D14}"/>
                </a:ext>
              </a:extLst>
            </p:cNvPr>
            <p:cNvSpPr/>
            <p:nvPr/>
          </p:nvSpPr>
          <p:spPr>
            <a:xfrm>
              <a:off x="718829" y="4630482"/>
              <a:ext cx="1440000" cy="14400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Bitmap cache 2</a:t>
              </a: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A6667216-A063-36AE-D4F2-2FE8D6FF7C46}"/>
                </a:ext>
              </a:extLst>
            </p:cNvPr>
            <p:cNvSpPr/>
            <p:nvPr/>
          </p:nvSpPr>
          <p:spPr>
            <a:xfrm>
              <a:off x="718829" y="4965899"/>
              <a:ext cx="1440000" cy="21600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位图块地址栈</a:t>
              </a: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BDAD0DEE-5A45-2A03-FBA7-1B4A73D839B5}"/>
                </a:ext>
              </a:extLst>
            </p:cNvPr>
            <p:cNvSpPr/>
            <p:nvPr/>
          </p:nvSpPr>
          <p:spPr>
            <a:xfrm>
              <a:off x="718829" y="5181899"/>
              <a:ext cx="1440000" cy="21600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共享位图池</a:t>
              </a:r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C73D5112-398A-24F8-FA71-88C0ED18A54D}"/>
                </a:ext>
              </a:extLst>
            </p:cNvPr>
            <p:cNvGrpSpPr/>
            <p:nvPr/>
          </p:nvGrpSpPr>
          <p:grpSpPr>
            <a:xfrm>
              <a:off x="718829" y="5396331"/>
              <a:ext cx="1437501" cy="162000"/>
              <a:chOff x="394845" y="5438146"/>
              <a:chExt cx="1437501" cy="162000"/>
            </a:xfrm>
          </p:grpSpPr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56A6BD73-3F76-361A-9D40-748CEDB9696E}"/>
                  </a:ext>
                </a:extLst>
              </p:cNvPr>
              <p:cNvSpPr/>
              <p:nvPr/>
            </p:nvSpPr>
            <p:spPr>
              <a:xfrm>
                <a:off x="394845" y="5438146"/>
                <a:ext cx="720000" cy="16200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位图块</a:t>
                </a: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BBB98915-95A9-125D-7FC6-EBC3078B2DFA}"/>
                  </a:ext>
                </a:extLst>
              </p:cNvPr>
              <p:cNvSpPr/>
              <p:nvPr/>
            </p:nvSpPr>
            <p:spPr>
              <a:xfrm>
                <a:off x="1112346" y="5438146"/>
                <a:ext cx="720000" cy="16200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尾指针</a:t>
                </a:r>
              </a:p>
            </p:txBody>
          </p:sp>
        </p:grp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BD7852C7-AFE0-49E7-C072-E37EB0FD9E29}"/>
                </a:ext>
              </a:extLst>
            </p:cNvPr>
            <p:cNvGrpSpPr/>
            <p:nvPr/>
          </p:nvGrpSpPr>
          <p:grpSpPr>
            <a:xfrm>
              <a:off x="718829" y="5558331"/>
              <a:ext cx="1437501" cy="162000"/>
              <a:chOff x="394845" y="5438146"/>
              <a:chExt cx="1437501" cy="162000"/>
            </a:xfrm>
          </p:grpSpPr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E1181113-BE3B-DCBF-A696-D45511693E6A}"/>
                  </a:ext>
                </a:extLst>
              </p:cNvPr>
              <p:cNvSpPr/>
              <p:nvPr/>
            </p:nvSpPr>
            <p:spPr>
              <a:xfrm>
                <a:off x="394845" y="5438146"/>
                <a:ext cx="720000" cy="16200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位图块</a:t>
                </a:r>
              </a:p>
            </p:txBody>
          </p:sp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AE64125F-0CD3-AE28-1792-41F28E517A66}"/>
                  </a:ext>
                </a:extLst>
              </p:cNvPr>
              <p:cNvSpPr/>
              <p:nvPr/>
            </p:nvSpPr>
            <p:spPr>
              <a:xfrm>
                <a:off x="1112346" y="5438146"/>
                <a:ext cx="720000" cy="16200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尾指针</a:t>
                </a:r>
              </a:p>
            </p:txBody>
          </p: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5F323004-103E-1FE7-7DDD-4FE687F28CCE}"/>
                </a:ext>
              </a:extLst>
            </p:cNvPr>
            <p:cNvGrpSpPr/>
            <p:nvPr/>
          </p:nvGrpSpPr>
          <p:grpSpPr>
            <a:xfrm>
              <a:off x="718829" y="5718763"/>
              <a:ext cx="1437501" cy="162000"/>
              <a:chOff x="394845" y="5438146"/>
              <a:chExt cx="1437501" cy="162000"/>
            </a:xfrm>
          </p:grpSpPr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13F28577-60E4-7252-C5BE-E1128550C49D}"/>
                  </a:ext>
                </a:extLst>
              </p:cNvPr>
              <p:cNvSpPr/>
              <p:nvPr/>
            </p:nvSpPr>
            <p:spPr>
              <a:xfrm>
                <a:off x="394845" y="5438146"/>
                <a:ext cx="720000" cy="16200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…</a:t>
                </a:r>
                <a:endPara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6689D826-32F7-01EF-318E-91B2DFF5DA1E}"/>
                  </a:ext>
                </a:extLst>
              </p:cNvPr>
              <p:cNvSpPr/>
              <p:nvPr/>
            </p:nvSpPr>
            <p:spPr>
              <a:xfrm>
                <a:off x="1112346" y="5438146"/>
                <a:ext cx="720000" cy="16200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…</a:t>
                </a:r>
                <a:endPara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821551A2-8B86-79DB-E376-D579DDD845FF}"/>
                </a:ext>
              </a:extLst>
            </p:cNvPr>
            <p:cNvGrpSpPr/>
            <p:nvPr/>
          </p:nvGrpSpPr>
          <p:grpSpPr>
            <a:xfrm>
              <a:off x="718829" y="5883233"/>
              <a:ext cx="1437501" cy="162000"/>
              <a:chOff x="394845" y="5438146"/>
              <a:chExt cx="1437501" cy="162000"/>
            </a:xfrm>
          </p:grpSpPr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F75FF545-AA37-F06C-231A-BF30D4FDEDE5}"/>
                  </a:ext>
                </a:extLst>
              </p:cNvPr>
              <p:cNvSpPr/>
              <p:nvPr/>
            </p:nvSpPr>
            <p:spPr>
              <a:xfrm>
                <a:off x="394845" y="5438146"/>
                <a:ext cx="720000" cy="16200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位图块</a:t>
                </a: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41434DB0-8ACF-DEAF-AF62-BEC7B9D5E5AC}"/>
                  </a:ext>
                </a:extLst>
              </p:cNvPr>
              <p:cNvSpPr/>
              <p:nvPr/>
            </p:nvSpPr>
            <p:spPr>
              <a:xfrm>
                <a:off x="1112346" y="5438146"/>
                <a:ext cx="720000" cy="16200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尾指针</a:t>
                </a:r>
              </a:p>
            </p:txBody>
          </p:sp>
        </p:grpSp>
        <p:cxnSp>
          <p:nvCxnSpPr>
            <p:cNvPr id="170" name="连接符: 肘形 169">
              <a:extLst>
                <a:ext uri="{FF2B5EF4-FFF2-40B4-BE49-F238E27FC236}">
                  <a16:creationId xmlns:a16="http://schemas.microsoft.com/office/drawing/2014/main" id="{0DB77E66-6484-B4D0-6B0A-A7CAF06F5C4C}"/>
                </a:ext>
              </a:extLst>
            </p:cNvPr>
            <p:cNvCxnSpPr>
              <a:stCxn id="161" idx="3"/>
              <a:endCxn id="188" idx="3"/>
            </p:cNvCxnSpPr>
            <p:nvPr/>
          </p:nvCxnSpPr>
          <p:spPr>
            <a:xfrm flipH="1">
              <a:off x="2156330" y="4273693"/>
              <a:ext cx="2499" cy="1365638"/>
            </a:xfrm>
            <a:prstGeom prst="bentConnector3">
              <a:avLst>
                <a:gd name="adj1" fmla="val -9147659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1" name="连接符: 肘形 170">
              <a:extLst>
                <a:ext uri="{FF2B5EF4-FFF2-40B4-BE49-F238E27FC236}">
                  <a16:creationId xmlns:a16="http://schemas.microsoft.com/office/drawing/2014/main" id="{D415CD96-7AFD-FFDB-8B9B-256036195D2B}"/>
                </a:ext>
              </a:extLst>
            </p:cNvPr>
            <p:cNvCxnSpPr>
              <a:stCxn id="162" idx="3"/>
              <a:endCxn id="188" idx="3"/>
            </p:cNvCxnSpPr>
            <p:nvPr/>
          </p:nvCxnSpPr>
          <p:spPr>
            <a:xfrm flipH="1">
              <a:off x="2156330" y="4488087"/>
              <a:ext cx="2499" cy="1151244"/>
            </a:xfrm>
            <a:prstGeom prst="bentConnector3">
              <a:avLst>
                <a:gd name="adj1" fmla="val -9147659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2" name="连接符: 肘形 171">
              <a:extLst>
                <a:ext uri="{FF2B5EF4-FFF2-40B4-BE49-F238E27FC236}">
                  <a16:creationId xmlns:a16="http://schemas.microsoft.com/office/drawing/2014/main" id="{40B8C91A-B427-0A83-0D4B-2682E3FAF5ED}"/>
                </a:ext>
              </a:extLst>
            </p:cNvPr>
            <p:cNvCxnSpPr>
              <a:stCxn id="163" idx="3"/>
              <a:endCxn id="188" idx="3"/>
            </p:cNvCxnSpPr>
            <p:nvPr/>
          </p:nvCxnSpPr>
          <p:spPr>
            <a:xfrm flipH="1">
              <a:off x="2156330" y="4702482"/>
              <a:ext cx="2499" cy="936849"/>
            </a:xfrm>
            <a:prstGeom prst="bentConnector3">
              <a:avLst>
                <a:gd name="adj1" fmla="val -9147659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3" name="连接符: 肘形 172">
              <a:extLst>
                <a:ext uri="{FF2B5EF4-FFF2-40B4-BE49-F238E27FC236}">
                  <a16:creationId xmlns:a16="http://schemas.microsoft.com/office/drawing/2014/main" id="{C1CA52C3-35F7-9814-E27C-9AA454CE9D1B}"/>
                </a:ext>
              </a:extLst>
            </p:cNvPr>
            <p:cNvCxnSpPr>
              <a:stCxn id="164" idx="3"/>
              <a:endCxn id="188" idx="3"/>
            </p:cNvCxnSpPr>
            <p:nvPr/>
          </p:nvCxnSpPr>
          <p:spPr>
            <a:xfrm flipH="1">
              <a:off x="2156330" y="5073899"/>
              <a:ext cx="2499" cy="565432"/>
            </a:xfrm>
            <a:prstGeom prst="bentConnector3">
              <a:avLst>
                <a:gd name="adj1" fmla="val -9147659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4" name="连接符: 肘形 173">
              <a:extLst>
                <a:ext uri="{FF2B5EF4-FFF2-40B4-BE49-F238E27FC236}">
                  <a16:creationId xmlns:a16="http://schemas.microsoft.com/office/drawing/2014/main" id="{AC8AF02F-3A1F-96F4-BBF4-2C901622B3AE}"/>
                </a:ext>
              </a:extLst>
            </p:cNvPr>
            <p:cNvCxnSpPr>
              <a:stCxn id="187" idx="1"/>
              <a:endCxn id="164" idx="1"/>
            </p:cNvCxnSpPr>
            <p:nvPr/>
          </p:nvCxnSpPr>
          <p:spPr>
            <a:xfrm rot="10800000">
              <a:off x="718829" y="5073899"/>
              <a:ext cx="12700" cy="565432"/>
            </a:xfrm>
            <a:prstGeom prst="bentConnector3">
              <a:avLst>
                <a:gd name="adj1" fmla="val 1800000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5" name="连接符: 肘形 174">
              <a:extLst>
                <a:ext uri="{FF2B5EF4-FFF2-40B4-BE49-F238E27FC236}">
                  <a16:creationId xmlns:a16="http://schemas.microsoft.com/office/drawing/2014/main" id="{FB39F2DB-FB65-6BEE-2076-CB2AF914E7A3}"/>
                </a:ext>
              </a:extLst>
            </p:cNvPr>
            <p:cNvCxnSpPr>
              <a:stCxn id="187" idx="1"/>
              <a:endCxn id="163" idx="1"/>
            </p:cNvCxnSpPr>
            <p:nvPr/>
          </p:nvCxnSpPr>
          <p:spPr>
            <a:xfrm rot="10800000">
              <a:off x="718829" y="4702483"/>
              <a:ext cx="12700" cy="936849"/>
            </a:xfrm>
            <a:prstGeom prst="bentConnector3">
              <a:avLst>
                <a:gd name="adj1" fmla="val 1800000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6" name="连接符: 肘形 175">
              <a:extLst>
                <a:ext uri="{FF2B5EF4-FFF2-40B4-BE49-F238E27FC236}">
                  <a16:creationId xmlns:a16="http://schemas.microsoft.com/office/drawing/2014/main" id="{7AEC3CF8-FBCC-4431-B77D-B34EB1151F3D}"/>
                </a:ext>
              </a:extLst>
            </p:cNvPr>
            <p:cNvCxnSpPr>
              <a:stCxn id="187" idx="1"/>
              <a:endCxn id="162" idx="1"/>
            </p:cNvCxnSpPr>
            <p:nvPr/>
          </p:nvCxnSpPr>
          <p:spPr>
            <a:xfrm rot="10800000">
              <a:off x="718829" y="4488087"/>
              <a:ext cx="12700" cy="1151244"/>
            </a:xfrm>
            <a:prstGeom prst="bentConnector3">
              <a:avLst>
                <a:gd name="adj1" fmla="val 1800000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7" name="连接符: 肘形 176">
              <a:extLst>
                <a:ext uri="{FF2B5EF4-FFF2-40B4-BE49-F238E27FC236}">
                  <a16:creationId xmlns:a16="http://schemas.microsoft.com/office/drawing/2014/main" id="{B21B04CA-E5B8-5B9C-3BC6-92E0C619E8FC}"/>
                </a:ext>
              </a:extLst>
            </p:cNvPr>
            <p:cNvCxnSpPr>
              <a:stCxn id="187" idx="1"/>
              <a:endCxn id="161" idx="1"/>
            </p:cNvCxnSpPr>
            <p:nvPr/>
          </p:nvCxnSpPr>
          <p:spPr>
            <a:xfrm rot="10800000">
              <a:off x="718829" y="4273693"/>
              <a:ext cx="12700" cy="1365638"/>
            </a:xfrm>
            <a:prstGeom prst="bentConnector3">
              <a:avLst>
                <a:gd name="adj1" fmla="val 1800000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1D087897-9BF3-AACD-2784-0EF8F7A0DC01}"/>
                </a:ext>
              </a:extLst>
            </p:cNvPr>
            <p:cNvCxnSpPr/>
            <p:nvPr/>
          </p:nvCxnSpPr>
          <p:spPr>
            <a:xfrm>
              <a:off x="823305" y="3994682"/>
              <a:ext cx="0" cy="207011"/>
            </a:xfrm>
            <a:prstGeom prst="line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402F3B09-C1C4-CCB0-B0F5-7218E17A1C0B}"/>
                </a:ext>
              </a:extLst>
            </p:cNvPr>
            <p:cNvCxnSpPr/>
            <p:nvPr/>
          </p:nvCxnSpPr>
          <p:spPr>
            <a:xfrm>
              <a:off x="906299" y="3994682"/>
              <a:ext cx="0" cy="414662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80" name="直接箭头连接符 179">
              <a:extLst>
                <a:ext uri="{FF2B5EF4-FFF2-40B4-BE49-F238E27FC236}">
                  <a16:creationId xmlns:a16="http://schemas.microsoft.com/office/drawing/2014/main" id="{6E4A452D-7098-48C3-B1D1-3E52527CBEB3}"/>
                </a:ext>
              </a:extLst>
            </p:cNvPr>
            <p:cNvCxnSpPr/>
            <p:nvPr/>
          </p:nvCxnSpPr>
          <p:spPr>
            <a:xfrm>
              <a:off x="989293" y="3994682"/>
              <a:ext cx="0" cy="635800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  <a:miter lim="800000"/>
              <a:headEnd type="triangle"/>
              <a:tailEnd type="triangle"/>
            </a:ln>
            <a:effectLst/>
          </p:spPr>
        </p:cxn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A4293783-18EE-E5DF-E83A-FC7AA7EA6ECE}"/>
                </a:ext>
              </a:extLst>
            </p:cNvPr>
            <p:cNvSpPr/>
            <p:nvPr/>
          </p:nvSpPr>
          <p:spPr>
            <a:xfrm>
              <a:off x="718829" y="3303195"/>
              <a:ext cx="1440000" cy="21600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 </a:t>
              </a: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乱序接收模块</a:t>
              </a:r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5190C369-041E-3AA7-A632-72CE9A6EFE37}"/>
                </a:ext>
              </a:extLst>
            </p:cNvPr>
            <p:cNvCxnSpPr>
              <a:stCxn id="160" idx="0"/>
              <a:endCxn id="181" idx="2"/>
            </p:cNvCxnSpPr>
            <p:nvPr/>
          </p:nvCxnSpPr>
          <p:spPr>
            <a:xfrm flipV="1">
              <a:off x="1438829" y="3519195"/>
              <a:ext cx="0" cy="259487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52540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355</Words>
  <Application>Microsoft Office PowerPoint</Application>
  <PresentationFormat>自定义</PresentationFormat>
  <Paragraphs>77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STHeiti</vt:lpstr>
      <vt:lpstr>等线</vt:lpstr>
      <vt:lpstr>Microsoft YaHei</vt:lpstr>
      <vt:lpstr>Microsoft YaHei</vt:lpstr>
      <vt:lpstr>Arial</vt:lpstr>
      <vt:lpstr>Calibri</vt:lpstr>
      <vt:lpstr>Calibri Light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guo</dc:creator>
  <cp:lastModifiedBy>chen guo</cp:lastModifiedBy>
  <cp:revision>18</cp:revision>
  <dcterms:created xsi:type="dcterms:W3CDTF">2022-12-13T00:48:58Z</dcterms:created>
  <dcterms:modified xsi:type="dcterms:W3CDTF">2022-12-13T01:30:53Z</dcterms:modified>
</cp:coreProperties>
</file>